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92" autoAdjust="0"/>
    <p:restoredTop sz="94660"/>
  </p:normalViewPr>
  <p:slideViewPr>
    <p:cSldViewPr snapToGrid="0">
      <p:cViewPr>
        <p:scale>
          <a:sx n="70" d="100"/>
          <a:sy n="70" d="100"/>
        </p:scale>
        <p:origin x="14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85506-615B-477F-827B-AEB388D3E69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4AE92B-0025-4AE0-8172-E36F353B1306}">
      <dgm:prSet/>
      <dgm:spPr/>
      <dgm:t>
        <a:bodyPr/>
        <a:lstStyle/>
        <a:p>
          <a:r>
            <a:rPr lang="en-US"/>
            <a:t>Hypoxia</a:t>
          </a:r>
        </a:p>
      </dgm:t>
    </dgm:pt>
    <dgm:pt modelId="{42B2CAFD-873A-4AE1-895A-E01D41F92B71}" type="parTrans" cxnId="{FAE0FAB7-C942-4F7E-BE81-F31BFA05F8DF}">
      <dgm:prSet/>
      <dgm:spPr/>
      <dgm:t>
        <a:bodyPr/>
        <a:lstStyle/>
        <a:p>
          <a:endParaRPr lang="en-US"/>
        </a:p>
      </dgm:t>
    </dgm:pt>
    <dgm:pt modelId="{EF798283-DFDF-4108-A73B-86F0898EA52D}" type="sibTrans" cxnId="{FAE0FAB7-C942-4F7E-BE81-F31BFA05F8DF}">
      <dgm:prSet/>
      <dgm:spPr/>
      <dgm:t>
        <a:bodyPr/>
        <a:lstStyle/>
        <a:p>
          <a:endParaRPr lang="en-US"/>
        </a:p>
      </dgm:t>
    </dgm:pt>
    <dgm:pt modelId="{C3B0E491-FD92-4639-885F-7DA2EB19F00A}">
      <dgm:prSet/>
      <dgm:spPr/>
      <dgm:t>
        <a:bodyPr/>
        <a:lstStyle/>
        <a:p>
          <a:r>
            <a:rPr lang="en-US"/>
            <a:t>Laryngospasm</a:t>
          </a:r>
        </a:p>
      </dgm:t>
    </dgm:pt>
    <dgm:pt modelId="{5FCB94C2-A689-47C6-9476-F70DFE7A4C40}" type="parTrans" cxnId="{FBCF502C-A845-461C-A8F1-DC24A4C8B269}">
      <dgm:prSet/>
      <dgm:spPr/>
      <dgm:t>
        <a:bodyPr/>
        <a:lstStyle/>
        <a:p>
          <a:endParaRPr lang="en-US"/>
        </a:p>
      </dgm:t>
    </dgm:pt>
    <dgm:pt modelId="{6EEFF745-FD57-4711-8767-2400580F15E6}" type="sibTrans" cxnId="{FBCF502C-A845-461C-A8F1-DC24A4C8B269}">
      <dgm:prSet/>
      <dgm:spPr/>
      <dgm:t>
        <a:bodyPr/>
        <a:lstStyle/>
        <a:p>
          <a:endParaRPr lang="en-US"/>
        </a:p>
      </dgm:t>
    </dgm:pt>
    <dgm:pt modelId="{C428F027-A818-4765-B422-68A1908F74E0}">
      <dgm:prSet/>
      <dgm:spPr/>
      <dgm:t>
        <a:bodyPr/>
        <a:lstStyle/>
        <a:p>
          <a:r>
            <a:rPr lang="en-US"/>
            <a:t>Airway trauma</a:t>
          </a:r>
        </a:p>
      </dgm:t>
    </dgm:pt>
    <dgm:pt modelId="{C4647118-A1B8-498A-B36F-B648E8D47439}" type="parTrans" cxnId="{852E4DF5-47C0-4DA2-B162-4C07AD182B13}">
      <dgm:prSet/>
      <dgm:spPr/>
      <dgm:t>
        <a:bodyPr/>
        <a:lstStyle/>
        <a:p>
          <a:endParaRPr lang="en-US"/>
        </a:p>
      </dgm:t>
    </dgm:pt>
    <dgm:pt modelId="{37E0E65F-E131-4CF0-88E5-8CAAA399991B}" type="sibTrans" cxnId="{852E4DF5-47C0-4DA2-B162-4C07AD182B13}">
      <dgm:prSet/>
      <dgm:spPr/>
      <dgm:t>
        <a:bodyPr/>
        <a:lstStyle/>
        <a:p>
          <a:endParaRPr lang="en-US"/>
        </a:p>
      </dgm:t>
    </dgm:pt>
    <dgm:pt modelId="{4C070362-FCDA-454E-B41F-A3024B4E7B61}">
      <dgm:prSet/>
      <dgm:spPr/>
      <dgm:t>
        <a:bodyPr/>
        <a:lstStyle/>
        <a:p>
          <a:r>
            <a:rPr lang="en-US"/>
            <a:t>Aspiration</a:t>
          </a:r>
        </a:p>
      </dgm:t>
    </dgm:pt>
    <dgm:pt modelId="{C8217AA4-7E2C-46D2-A160-F25C041A70C4}" type="parTrans" cxnId="{C13D742A-A29C-41A2-A6F0-F9DDC1696227}">
      <dgm:prSet/>
      <dgm:spPr/>
      <dgm:t>
        <a:bodyPr/>
        <a:lstStyle/>
        <a:p>
          <a:endParaRPr lang="en-US"/>
        </a:p>
      </dgm:t>
    </dgm:pt>
    <dgm:pt modelId="{FC27CC7F-03EA-44F8-8C61-BD0D2AA95506}" type="sibTrans" cxnId="{C13D742A-A29C-41A2-A6F0-F9DDC1696227}">
      <dgm:prSet/>
      <dgm:spPr/>
      <dgm:t>
        <a:bodyPr/>
        <a:lstStyle/>
        <a:p>
          <a:endParaRPr lang="en-US"/>
        </a:p>
      </dgm:t>
    </dgm:pt>
    <dgm:pt modelId="{138DC655-A6B2-4028-AED2-496E01929848}">
      <dgm:prSet/>
      <dgm:spPr/>
      <dgm:t>
        <a:bodyPr/>
        <a:lstStyle/>
        <a:p>
          <a:r>
            <a:rPr lang="en-US"/>
            <a:t>Hemodynamic instability</a:t>
          </a:r>
        </a:p>
      </dgm:t>
    </dgm:pt>
    <dgm:pt modelId="{900B5E06-4460-4FCB-A192-098071932343}" type="parTrans" cxnId="{B981A13A-83D0-47FA-82FD-B162A3E46E1F}">
      <dgm:prSet/>
      <dgm:spPr/>
      <dgm:t>
        <a:bodyPr/>
        <a:lstStyle/>
        <a:p>
          <a:endParaRPr lang="en-US"/>
        </a:p>
      </dgm:t>
    </dgm:pt>
    <dgm:pt modelId="{926C77CE-8B26-492D-B1FD-F848B3797EDF}" type="sibTrans" cxnId="{B981A13A-83D0-47FA-82FD-B162A3E46E1F}">
      <dgm:prSet/>
      <dgm:spPr/>
      <dgm:t>
        <a:bodyPr/>
        <a:lstStyle/>
        <a:p>
          <a:endParaRPr lang="en-US"/>
        </a:p>
      </dgm:t>
    </dgm:pt>
    <dgm:pt modelId="{D0F96E77-8579-4F4E-A3F7-6B6D0826EA7C}">
      <dgm:prSet/>
      <dgm:spPr/>
      <dgm:t>
        <a:bodyPr/>
        <a:lstStyle/>
        <a:p>
          <a:r>
            <a:rPr lang="en-US"/>
            <a:t>Fogging of the lens</a:t>
          </a:r>
        </a:p>
      </dgm:t>
    </dgm:pt>
    <dgm:pt modelId="{0CE9DE0E-F9FF-4DBA-BDE7-C8303E209C03}" type="parTrans" cxnId="{39AA9EDA-31DE-4466-BB88-D19642F10253}">
      <dgm:prSet/>
      <dgm:spPr/>
      <dgm:t>
        <a:bodyPr/>
        <a:lstStyle/>
        <a:p>
          <a:endParaRPr lang="en-US"/>
        </a:p>
      </dgm:t>
    </dgm:pt>
    <dgm:pt modelId="{F0A385AE-494A-4B73-A492-6A734E155A35}" type="sibTrans" cxnId="{39AA9EDA-31DE-4466-BB88-D19642F10253}">
      <dgm:prSet/>
      <dgm:spPr/>
      <dgm:t>
        <a:bodyPr/>
        <a:lstStyle/>
        <a:p>
          <a:endParaRPr lang="en-US"/>
        </a:p>
      </dgm:t>
    </dgm:pt>
    <dgm:pt modelId="{2CE11DC8-9ADE-4CE8-9B34-E722F4411EF1}">
      <dgm:prSet/>
      <dgm:spPr/>
      <dgm:t>
        <a:bodyPr/>
        <a:lstStyle/>
        <a:p>
          <a:r>
            <a:rPr lang="en-US"/>
            <a:t>Difficulty navigating distorted anatomy</a:t>
          </a:r>
        </a:p>
      </dgm:t>
    </dgm:pt>
    <dgm:pt modelId="{BA46F1F9-ED92-480A-8557-41F315543221}" type="parTrans" cxnId="{4F5EB2F7-4500-4379-A340-4619C5911EB4}">
      <dgm:prSet/>
      <dgm:spPr/>
      <dgm:t>
        <a:bodyPr/>
        <a:lstStyle/>
        <a:p>
          <a:endParaRPr lang="en-US"/>
        </a:p>
      </dgm:t>
    </dgm:pt>
    <dgm:pt modelId="{49783344-5ED0-443E-88E7-29EB4C6374A0}" type="sibTrans" cxnId="{4F5EB2F7-4500-4379-A340-4619C5911EB4}">
      <dgm:prSet/>
      <dgm:spPr/>
      <dgm:t>
        <a:bodyPr/>
        <a:lstStyle/>
        <a:p>
          <a:endParaRPr lang="en-US"/>
        </a:p>
      </dgm:t>
    </dgm:pt>
    <dgm:pt modelId="{818D11A3-4499-4260-99DA-FE54F34D5366}">
      <dgm:prSet/>
      <dgm:spPr/>
      <dgm:t>
        <a:bodyPr/>
        <a:lstStyle/>
        <a:p>
          <a:r>
            <a:rPr lang="en-US"/>
            <a:t>Patient movement</a:t>
          </a:r>
        </a:p>
      </dgm:t>
    </dgm:pt>
    <dgm:pt modelId="{6E776B27-A446-41C3-A00F-1CCC182526ED}" type="parTrans" cxnId="{620C58A6-4AAB-4F1D-AC7C-49DA1032E650}">
      <dgm:prSet/>
      <dgm:spPr/>
      <dgm:t>
        <a:bodyPr/>
        <a:lstStyle/>
        <a:p>
          <a:endParaRPr lang="en-US"/>
        </a:p>
      </dgm:t>
    </dgm:pt>
    <dgm:pt modelId="{113EABB4-656E-4E28-BF5F-8E2247CC457C}" type="sibTrans" cxnId="{620C58A6-4AAB-4F1D-AC7C-49DA1032E650}">
      <dgm:prSet/>
      <dgm:spPr/>
      <dgm:t>
        <a:bodyPr/>
        <a:lstStyle/>
        <a:p>
          <a:endParaRPr lang="en-US"/>
        </a:p>
      </dgm:t>
    </dgm:pt>
    <dgm:pt modelId="{B089A38C-B1D5-44F8-A4EA-043671FA563D}" type="pres">
      <dgm:prSet presAssocID="{44B85506-615B-477F-827B-AEB388D3E690}" presName="vert0" presStyleCnt="0">
        <dgm:presLayoutVars>
          <dgm:dir/>
          <dgm:animOne val="branch"/>
          <dgm:animLvl val="lvl"/>
        </dgm:presLayoutVars>
      </dgm:prSet>
      <dgm:spPr/>
    </dgm:pt>
    <dgm:pt modelId="{51156C43-24D9-41D5-9D26-434AC9CF916E}" type="pres">
      <dgm:prSet presAssocID="{E84AE92B-0025-4AE0-8172-E36F353B1306}" presName="thickLine" presStyleLbl="alignNode1" presStyleIdx="0" presStyleCnt="8"/>
      <dgm:spPr/>
    </dgm:pt>
    <dgm:pt modelId="{BBEC30D6-1275-4B73-91B4-585D769B3017}" type="pres">
      <dgm:prSet presAssocID="{E84AE92B-0025-4AE0-8172-E36F353B1306}" presName="horz1" presStyleCnt="0"/>
      <dgm:spPr/>
    </dgm:pt>
    <dgm:pt modelId="{AC39B05B-0A0E-45B5-B776-E84C2851E5FC}" type="pres">
      <dgm:prSet presAssocID="{E84AE92B-0025-4AE0-8172-E36F353B1306}" presName="tx1" presStyleLbl="revTx" presStyleIdx="0" presStyleCnt="8"/>
      <dgm:spPr/>
    </dgm:pt>
    <dgm:pt modelId="{C46DF225-B35A-47F7-A21A-C5561FFE131B}" type="pres">
      <dgm:prSet presAssocID="{E84AE92B-0025-4AE0-8172-E36F353B1306}" presName="vert1" presStyleCnt="0"/>
      <dgm:spPr/>
    </dgm:pt>
    <dgm:pt modelId="{A6CA763F-7190-4C62-A11C-C65E8472F606}" type="pres">
      <dgm:prSet presAssocID="{C3B0E491-FD92-4639-885F-7DA2EB19F00A}" presName="thickLine" presStyleLbl="alignNode1" presStyleIdx="1" presStyleCnt="8"/>
      <dgm:spPr/>
    </dgm:pt>
    <dgm:pt modelId="{39FC7C2E-6B7D-49A0-9A6E-1DEEA3EEB982}" type="pres">
      <dgm:prSet presAssocID="{C3B0E491-FD92-4639-885F-7DA2EB19F00A}" presName="horz1" presStyleCnt="0"/>
      <dgm:spPr/>
    </dgm:pt>
    <dgm:pt modelId="{53DD774C-98AF-46F6-ABDB-6EA30ACA5CDE}" type="pres">
      <dgm:prSet presAssocID="{C3B0E491-FD92-4639-885F-7DA2EB19F00A}" presName="tx1" presStyleLbl="revTx" presStyleIdx="1" presStyleCnt="8"/>
      <dgm:spPr/>
    </dgm:pt>
    <dgm:pt modelId="{FA28C10D-C561-457F-84C8-FE5E8A86E1F8}" type="pres">
      <dgm:prSet presAssocID="{C3B0E491-FD92-4639-885F-7DA2EB19F00A}" presName="vert1" presStyleCnt="0"/>
      <dgm:spPr/>
    </dgm:pt>
    <dgm:pt modelId="{D7C9014A-CBA8-479F-8D4D-4DDEC68636B3}" type="pres">
      <dgm:prSet presAssocID="{C428F027-A818-4765-B422-68A1908F74E0}" presName="thickLine" presStyleLbl="alignNode1" presStyleIdx="2" presStyleCnt="8"/>
      <dgm:spPr/>
    </dgm:pt>
    <dgm:pt modelId="{CCCA2839-95E7-4485-AE53-C24B4A4768BC}" type="pres">
      <dgm:prSet presAssocID="{C428F027-A818-4765-B422-68A1908F74E0}" presName="horz1" presStyleCnt="0"/>
      <dgm:spPr/>
    </dgm:pt>
    <dgm:pt modelId="{903AFAA9-343C-4BFC-A73E-369DA16CC168}" type="pres">
      <dgm:prSet presAssocID="{C428F027-A818-4765-B422-68A1908F74E0}" presName="tx1" presStyleLbl="revTx" presStyleIdx="2" presStyleCnt="8"/>
      <dgm:spPr/>
    </dgm:pt>
    <dgm:pt modelId="{20D31012-442C-41B0-BCD5-9BFC4C1F27BF}" type="pres">
      <dgm:prSet presAssocID="{C428F027-A818-4765-B422-68A1908F74E0}" presName="vert1" presStyleCnt="0"/>
      <dgm:spPr/>
    </dgm:pt>
    <dgm:pt modelId="{DB45698B-A480-46B8-BC15-5AED4498E295}" type="pres">
      <dgm:prSet presAssocID="{4C070362-FCDA-454E-B41F-A3024B4E7B61}" presName="thickLine" presStyleLbl="alignNode1" presStyleIdx="3" presStyleCnt="8"/>
      <dgm:spPr/>
    </dgm:pt>
    <dgm:pt modelId="{5A96EB98-BC86-4C98-826F-51D90B99568F}" type="pres">
      <dgm:prSet presAssocID="{4C070362-FCDA-454E-B41F-A3024B4E7B61}" presName="horz1" presStyleCnt="0"/>
      <dgm:spPr/>
    </dgm:pt>
    <dgm:pt modelId="{B07D6F16-9FD2-4413-8D79-032EDBBB4C8B}" type="pres">
      <dgm:prSet presAssocID="{4C070362-FCDA-454E-B41F-A3024B4E7B61}" presName="tx1" presStyleLbl="revTx" presStyleIdx="3" presStyleCnt="8"/>
      <dgm:spPr/>
    </dgm:pt>
    <dgm:pt modelId="{E41D23A3-C29F-496B-BE60-DDC74DC9F63A}" type="pres">
      <dgm:prSet presAssocID="{4C070362-FCDA-454E-B41F-A3024B4E7B61}" presName="vert1" presStyleCnt="0"/>
      <dgm:spPr/>
    </dgm:pt>
    <dgm:pt modelId="{061E1742-BDC5-485E-9164-E771E9651F76}" type="pres">
      <dgm:prSet presAssocID="{138DC655-A6B2-4028-AED2-496E01929848}" presName="thickLine" presStyleLbl="alignNode1" presStyleIdx="4" presStyleCnt="8"/>
      <dgm:spPr/>
    </dgm:pt>
    <dgm:pt modelId="{E265ECA7-917C-4FE4-94C5-F379E10B613B}" type="pres">
      <dgm:prSet presAssocID="{138DC655-A6B2-4028-AED2-496E01929848}" presName="horz1" presStyleCnt="0"/>
      <dgm:spPr/>
    </dgm:pt>
    <dgm:pt modelId="{72A34DE3-E32E-471B-BBE5-817E4B57D782}" type="pres">
      <dgm:prSet presAssocID="{138DC655-A6B2-4028-AED2-496E01929848}" presName="tx1" presStyleLbl="revTx" presStyleIdx="4" presStyleCnt="8"/>
      <dgm:spPr/>
    </dgm:pt>
    <dgm:pt modelId="{D85631A5-6ACD-40C5-BAEB-124EA8FAAF7B}" type="pres">
      <dgm:prSet presAssocID="{138DC655-A6B2-4028-AED2-496E01929848}" presName="vert1" presStyleCnt="0"/>
      <dgm:spPr/>
    </dgm:pt>
    <dgm:pt modelId="{B287FDC2-6E06-42FD-8D92-4E1CF1FF1DD7}" type="pres">
      <dgm:prSet presAssocID="{D0F96E77-8579-4F4E-A3F7-6B6D0826EA7C}" presName="thickLine" presStyleLbl="alignNode1" presStyleIdx="5" presStyleCnt="8"/>
      <dgm:spPr/>
    </dgm:pt>
    <dgm:pt modelId="{2D93CEF9-7DB7-49F3-8AA9-9D1059B1C72A}" type="pres">
      <dgm:prSet presAssocID="{D0F96E77-8579-4F4E-A3F7-6B6D0826EA7C}" presName="horz1" presStyleCnt="0"/>
      <dgm:spPr/>
    </dgm:pt>
    <dgm:pt modelId="{216146FE-145F-45DD-A5BF-88CBCF44C2BF}" type="pres">
      <dgm:prSet presAssocID="{D0F96E77-8579-4F4E-A3F7-6B6D0826EA7C}" presName="tx1" presStyleLbl="revTx" presStyleIdx="5" presStyleCnt="8"/>
      <dgm:spPr/>
    </dgm:pt>
    <dgm:pt modelId="{C6821392-7501-4356-B77A-103F10EE7FAA}" type="pres">
      <dgm:prSet presAssocID="{D0F96E77-8579-4F4E-A3F7-6B6D0826EA7C}" presName="vert1" presStyleCnt="0"/>
      <dgm:spPr/>
    </dgm:pt>
    <dgm:pt modelId="{0A6D3795-63BD-4247-9F74-9E1F5086342B}" type="pres">
      <dgm:prSet presAssocID="{2CE11DC8-9ADE-4CE8-9B34-E722F4411EF1}" presName="thickLine" presStyleLbl="alignNode1" presStyleIdx="6" presStyleCnt="8"/>
      <dgm:spPr/>
    </dgm:pt>
    <dgm:pt modelId="{926520CD-E515-4897-A51F-8956155A2C99}" type="pres">
      <dgm:prSet presAssocID="{2CE11DC8-9ADE-4CE8-9B34-E722F4411EF1}" presName="horz1" presStyleCnt="0"/>
      <dgm:spPr/>
    </dgm:pt>
    <dgm:pt modelId="{77EE4F8F-562F-4750-BD75-13FE7971FFE2}" type="pres">
      <dgm:prSet presAssocID="{2CE11DC8-9ADE-4CE8-9B34-E722F4411EF1}" presName="tx1" presStyleLbl="revTx" presStyleIdx="6" presStyleCnt="8"/>
      <dgm:spPr/>
    </dgm:pt>
    <dgm:pt modelId="{1C6A275F-352D-49AC-9588-75D164ECF564}" type="pres">
      <dgm:prSet presAssocID="{2CE11DC8-9ADE-4CE8-9B34-E722F4411EF1}" presName="vert1" presStyleCnt="0"/>
      <dgm:spPr/>
    </dgm:pt>
    <dgm:pt modelId="{16897B77-ADC7-4164-B48D-A7C612134E61}" type="pres">
      <dgm:prSet presAssocID="{818D11A3-4499-4260-99DA-FE54F34D5366}" presName="thickLine" presStyleLbl="alignNode1" presStyleIdx="7" presStyleCnt="8"/>
      <dgm:spPr/>
    </dgm:pt>
    <dgm:pt modelId="{734F2CD8-81BA-42BA-8A82-CFC1BF34AA6E}" type="pres">
      <dgm:prSet presAssocID="{818D11A3-4499-4260-99DA-FE54F34D5366}" presName="horz1" presStyleCnt="0"/>
      <dgm:spPr/>
    </dgm:pt>
    <dgm:pt modelId="{9621BD76-F10F-4837-8DC2-1125342C6999}" type="pres">
      <dgm:prSet presAssocID="{818D11A3-4499-4260-99DA-FE54F34D5366}" presName="tx1" presStyleLbl="revTx" presStyleIdx="7" presStyleCnt="8"/>
      <dgm:spPr/>
    </dgm:pt>
    <dgm:pt modelId="{7FC1A276-372C-4109-A4A6-2CF74FCB2D26}" type="pres">
      <dgm:prSet presAssocID="{818D11A3-4499-4260-99DA-FE54F34D5366}" presName="vert1" presStyleCnt="0"/>
      <dgm:spPr/>
    </dgm:pt>
  </dgm:ptLst>
  <dgm:cxnLst>
    <dgm:cxn modelId="{BC9F4911-60BC-4AEB-819C-67760C8043C8}" type="presOf" srcId="{C3B0E491-FD92-4639-885F-7DA2EB19F00A}" destId="{53DD774C-98AF-46F6-ABDB-6EA30ACA5CDE}" srcOrd="0" destOrd="0" presId="urn:microsoft.com/office/officeart/2008/layout/LinedList"/>
    <dgm:cxn modelId="{C13D742A-A29C-41A2-A6F0-F9DDC1696227}" srcId="{44B85506-615B-477F-827B-AEB388D3E690}" destId="{4C070362-FCDA-454E-B41F-A3024B4E7B61}" srcOrd="3" destOrd="0" parTransId="{C8217AA4-7E2C-46D2-A160-F25C041A70C4}" sibTransId="{FC27CC7F-03EA-44F8-8C61-BD0D2AA95506}"/>
    <dgm:cxn modelId="{FBCF502C-A845-461C-A8F1-DC24A4C8B269}" srcId="{44B85506-615B-477F-827B-AEB388D3E690}" destId="{C3B0E491-FD92-4639-885F-7DA2EB19F00A}" srcOrd="1" destOrd="0" parTransId="{5FCB94C2-A689-47C6-9476-F70DFE7A4C40}" sibTransId="{6EEFF745-FD57-4711-8767-2400580F15E6}"/>
    <dgm:cxn modelId="{4D03D838-AE9B-4AE3-9774-1A5AD676FF5F}" type="presOf" srcId="{138DC655-A6B2-4028-AED2-496E01929848}" destId="{72A34DE3-E32E-471B-BBE5-817E4B57D782}" srcOrd="0" destOrd="0" presId="urn:microsoft.com/office/officeart/2008/layout/LinedList"/>
    <dgm:cxn modelId="{B981A13A-83D0-47FA-82FD-B162A3E46E1F}" srcId="{44B85506-615B-477F-827B-AEB388D3E690}" destId="{138DC655-A6B2-4028-AED2-496E01929848}" srcOrd="4" destOrd="0" parTransId="{900B5E06-4460-4FCB-A192-098071932343}" sibTransId="{926C77CE-8B26-492D-B1FD-F848B3797EDF}"/>
    <dgm:cxn modelId="{E603D43D-39E0-43CA-AB69-C8351A3B23E8}" type="presOf" srcId="{E84AE92B-0025-4AE0-8172-E36F353B1306}" destId="{AC39B05B-0A0E-45B5-B776-E84C2851E5FC}" srcOrd="0" destOrd="0" presId="urn:microsoft.com/office/officeart/2008/layout/LinedList"/>
    <dgm:cxn modelId="{0CC4F06C-A3F1-4FCA-ABD8-14B9EC373D89}" type="presOf" srcId="{2CE11DC8-9ADE-4CE8-9B34-E722F4411EF1}" destId="{77EE4F8F-562F-4750-BD75-13FE7971FFE2}" srcOrd="0" destOrd="0" presId="urn:microsoft.com/office/officeart/2008/layout/LinedList"/>
    <dgm:cxn modelId="{4A0D5556-32BE-435F-B17D-F3464045CFFA}" type="presOf" srcId="{4C070362-FCDA-454E-B41F-A3024B4E7B61}" destId="{B07D6F16-9FD2-4413-8D79-032EDBBB4C8B}" srcOrd="0" destOrd="0" presId="urn:microsoft.com/office/officeart/2008/layout/LinedList"/>
    <dgm:cxn modelId="{FF56EB7B-5944-4785-AF4B-85FD883DECCC}" type="presOf" srcId="{818D11A3-4499-4260-99DA-FE54F34D5366}" destId="{9621BD76-F10F-4837-8DC2-1125342C6999}" srcOrd="0" destOrd="0" presId="urn:microsoft.com/office/officeart/2008/layout/LinedList"/>
    <dgm:cxn modelId="{9EC97985-44A4-47DF-A768-6C705E969573}" type="presOf" srcId="{D0F96E77-8579-4F4E-A3F7-6B6D0826EA7C}" destId="{216146FE-145F-45DD-A5BF-88CBCF44C2BF}" srcOrd="0" destOrd="0" presId="urn:microsoft.com/office/officeart/2008/layout/LinedList"/>
    <dgm:cxn modelId="{620C58A6-4AAB-4F1D-AC7C-49DA1032E650}" srcId="{44B85506-615B-477F-827B-AEB388D3E690}" destId="{818D11A3-4499-4260-99DA-FE54F34D5366}" srcOrd="7" destOrd="0" parTransId="{6E776B27-A446-41C3-A00F-1CCC182526ED}" sibTransId="{113EABB4-656E-4E28-BF5F-8E2247CC457C}"/>
    <dgm:cxn modelId="{FAE0FAB7-C942-4F7E-BE81-F31BFA05F8DF}" srcId="{44B85506-615B-477F-827B-AEB388D3E690}" destId="{E84AE92B-0025-4AE0-8172-E36F353B1306}" srcOrd="0" destOrd="0" parTransId="{42B2CAFD-873A-4AE1-895A-E01D41F92B71}" sibTransId="{EF798283-DFDF-4108-A73B-86F0898EA52D}"/>
    <dgm:cxn modelId="{27A8D4C7-2161-4888-BDDD-099DAD476DFF}" type="presOf" srcId="{44B85506-615B-477F-827B-AEB388D3E690}" destId="{B089A38C-B1D5-44F8-A4EA-043671FA563D}" srcOrd="0" destOrd="0" presId="urn:microsoft.com/office/officeart/2008/layout/LinedList"/>
    <dgm:cxn modelId="{76B07AC9-87CA-42AD-976C-CEAF58BA9AD6}" type="presOf" srcId="{C428F027-A818-4765-B422-68A1908F74E0}" destId="{903AFAA9-343C-4BFC-A73E-369DA16CC168}" srcOrd="0" destOrd="0" presId="urn:microsoft.com/office/officeart/2008/layout/LinedList"/>
    <dgm:cxn modelId="{39AA9EDA-31DE-4466-BB88-D19642F10253}" srcId="{44B85506-615B-477F-827B-AEB388D3E690}" destId="{D0F96E77-8579-4F4E-A3F7-6B6D0826EA7C}" srcOrd="5" destOrd="0" parTransId="{0CE9DE0E-F9FF-4DBA-BDE7-C8303E209C03}" sibTransId="{F0A385AE-494A-4B73-A492-6A734E155A35}"/>
    <dgm:cxn modelId="{852E4DF5-47C0-4DA2-B162-4C07AD182B13}" srcId="{44B85506-615B-477F-827B-AEB388D3E690}" destId="{C428F027-A818-4765-B422-68A1908F74E0}" srcOrd="2" destOrd="0" parTransId="{C4647118-A1B8-498A-B36F-B648E8D47439}" sibTransId="{37E0E65F-E131-4CF0-88E5-8CAAA399991B}"/>
    <dgm:cxn modelId="{4F5EB2F7-4500-4379-A340-4619C5911EB4}" srcId="{44B85506-615B-477F-827B-AEB388D3E690}" destId="{2CE11DC8-9ADE-4CE8-9B34-E722F4411EF1}" srcOrd="6" destOrd="0" parTransId="{BA46F1F9-ED92-480A-8557-41F315543221}" sibTransId="{49783344-5ED0-443E-88E7-29EB4C6374A0}"/>
    <dgm:cxn modelId="{5913C5EB-1934-4C34-A643-B28340C06FC8}" type="presParOf" srcId="{B089A38C-B1D5-44F8-A4EA-043671FA563D}" destId="{51156C43-24D9-41D5-9D26-434AC9CF916E}" srcOrd="0" destOrd="0" presId="urn:microsoft.com/office/officeart/2008/layout/LinedList"/>
    <dgm:cxn modelId="{FA4C61CB-449B-4BA3-A203-FA39A265D5C9}" type="presParOf" srcId="{B089A38C-B1D5-44F8-A4EA-043671FA563D}" destId="{BBEC30D6-1275-4B73-91B4-585D769B3017}" srcOrd="1" destOrd="0" presId="urn:microsoft.com/office/officeart/2008/layout/LinedList"/>
    <dgm:cxn modelId="{067B25A6-D50C-4ED8-9ED3-93C355E28345}" type="presParOf" srcId="{BBEC30D6-1275-4B73-91B4-585D769B3017}" destId="{AC39B05B-0A0E-45B5-B776-E84C2851E5FC}" srcOrd="0" destOrd="0" presId="urn:microsoft.com/office/officeart/2008/layout/LinedList"/>
    <dgm:cxn modelId="{6FC3C623-AAFA-469E-87C3-BB7A4244FE73}" type="presParOf" srcId="{BBEC30D6-1275-4B73-91B4-585D769B3017}" destId="{C46DF225-B35A-47F7-A21A-C5561FFE131B}" srcOrd="1" destOrd="0" presId="urn:microsoft.com/office/officeart/2008/layout/LinedList"/>
    <dgm:cxn modelId="{30C755D3-303C-4725-B9DC-F51BAD5589E9}" type="presParOf" srcId="{B089A38C-B1D5-44F8-A4EA-043671FA563D}" destId="{A6CA763F-7190-4C62-A11C-C65E8472F606}" srcOrd="2" destOrd="0" presId="urn:microsoft.com/office/officeart/2008/layout/LinedList"/>
    <dgm:cxn modelId="{9759AE82-C543-4927-91FB-E2C195686C74}" type="presParOf" srcId="{B089A38C-B1D5-44F8-A4EA-043671FA563D}" destId="{39FC7C2E-6B7D-49A0-9A6E-1DEEA3EEB982}" srcOrd="3" destOrd="0" presId="urn:microsoft.com/office/officeart/2008/layout/LinedList"/>
    <dgm:cxn modelId="{64284CBB-5C5A-441E-8777-7D77F2971F99}" type="presParOf" srcId="{39FC7C2E-6B7D-49A0-9A6E-1DEEA3EEB982}" destId="{53DD774C-98AF-46F6-ABDB-6EA30ACA5CDE}" srcOrd="0" destOrd="0" presId="urn:microsoft.com/office/officeart/2008/layout/LinedList"/>
    <dgm:cxn modelId="{4A35D5D8-95FD-4447-9F3E-BA3CCB7F1525}" type="presParOf" srcId="{39FC7C2E-6B7D-49A0-9A6E-1DEEA3EEB982}" destId="{FA28C10D-C561-457F-84C8-FE5E8A86E1F8}" srcOrd="1" destOrd="0" presId="urn:microsoft.com/office/officeart/2008/layout/LinedList"/>
    <dgm:cxn modelId="{6ACF9948-C3E6-47B4-B982-A74826D4C24D}" type="presParOf" srcId="{B089A38C-B1D5-44F8-A4EA-043671FA563D}" destId="{D7C9014A-CBA8-479F-8D4D-4DDEC68636B3}" srcOrd="4" destOrd="0" presId="urn:microsoft.com/office/officeart/2008/layout/LinedList"/>
    <dgm:cxn modelId="{9187D840-E425-4ECC-8447-E4128E08BBDE}" type="presParOf" srcId="{B089A38C-B1D5-44F8-A4EA-043671FA563D}" destId="{CCCA2839-95E7-4485-AE53-C24B4A4768BC}" srcOrd="5" destOrd="0" presId="urn:microsoft.com/office/officeart/2008/layout/LinedList"/>
    <dgm:cxn modelId="{BA2BC0CB-B76F-4D20-BBDD-75BF62508444}" type="presParOf" srcId="{CCCA2839-95E7-4485-AE53-C24B4A4768BC}" destId="{903AFAA9-343C-4BFC-A73E-369DA16CC168}" srcOrd="0" destOrd="0" presId="urn:microsoft.com/office/officeart/2008/layout/LinedList"/>
    <dgm:cxn modelId="{17A14F5A-D6A0-4DD7-8108-8BC0DD1AC47A}" type="presParOf" srcId="{CCCA2839-95E7-4485-AE53-C24B4A4768BC}" destId="{20D31012-442C-41B0-BCD5-9BFC4C1F27BF}" srcOrd="1" destOrd="0" presId="urn:microsoft.com/office/officeart/2008/layout/LinedList"/>
    <dgm:cxn modelId="{7A16D822-D00C-4643-B07B-054A4FF74A26}" type="presParOf" srcId="{B089A38C-B1D5-44F8-A4EA-043671FA563D}" destId="{DB45698B-A480-46B8-BC15-5AED4498E295}" srcOrd="6" destOrd="0" presId="urn:microsoft.com/office/officeart/2008/layout/LinedList"/>
    <dgm:cxn modelId="{0DC407A2-2751-491A-BCA7-2FFD85B7F4B4}" type="presParOf" srcId="{B089A38C-B1D5-44F8-A4EA-043671FA563D}" destId="{5A96EB98-BC86-4C98-826F-51D90B99568F}" srcOrd="7" destOrd="0" presId="urn:microsoft.com/office/officeart/2008/layout/LinedList"/>
    <dgm:cxn modelId="{A2D0F5CA-A681-420C-8B44-894DF1055075}" type="presParOf" srcId="{5A96EB98-BC86-4C98-826F-51D90B99568F}" destId="{B07D6F16-9FD2-4413-8D79-032EDBBB4C8B}" srcOrd="0" destOrd="0" presId="urn:microsoft.com/office/officeart/2008/layout/LinedList"/>
    <dgm:cxn modelId="{0B181DE7-6EAC-486F-989C-D08AFDAF6F93}" type="presParOf" srcId="{5A96EB98-BC86-4C98-826F-51D90B99568F}" destId="{E41D23A3-C29F-496B-BE60-DDC74DC9F63A}" srcOrd="1" destOrd="0" presId="urn:microsoft.com/office/officeart/2008/layout/LinedList"/>
    <dgm:cxn modelId="{0F489C63-11A7-4925-B5B1-D462CA8D3B7C}" type="presParOf" srcId="{B089A38C-B1D5-44F8-A4EA-043671FA563D}" destId="{061E1742-BDC5-485E-9164-E771E9651F76}" srcOrd="8" destOrd="0" presId="urn:microsoft.com/office/officeart/2008/layout/LinedList"/>
    <dgm:cxn modelId="{38BD5F48-3905-43C0-95D1-E41CD9BD4EBE}" type="presParOf" srcId="{B089A38C-B1D5-44F8-A4EA-043671FA563D}" destId="{E265ECA7-917C-4FE4-94C5-F379E10B613B}" srcOrd="9" destOrd="0" presId="urn:microsoft.com/office/officeart/2008/layout/LinedList"/>
    <dgm:cxn modelId="{80484301-C7FB-400E-AE22-E21CA19EBF62}" type="presParOf" srcId="{E265ECA7-917C-4FE4-94C5-F379E10B613B}" destId="{72A34DE3-E32E-471B-BBE5-817E4B57D782}" srcOrd="0" destOrd="0" presId="urn:microsoft.com/office/officeart/2008/layout/LinedList"/>
    <dgm:cxn modelId="{E38A1044-20F0-45F9-AB08-2169D535277C}" type="presParOf" srcId="{E265ECA7-917C-4FE4-94C5-F379E10B613B}" destId="{D85631A5-6ACD-40C5-BAEB-124EA8FAAF7B}" srcOrd="1" destOrd="0" presId="urn:microsoft.com/office/officeart/2008/layout/LinedList"/>
    <dgm:cxn modelId="{751AAC98-FF29-4528-A3D9-523D3A7EF240}" type="presParOf" srcId="{B089A38C-B1D5-44F8-A4EA-043671FA563D}" destId="{B287FDC2-6E06-42FD-8D92-4E1CF1FF1DD7}" srcOrd="10" destOrd="0" presId="urn:microsoft.com/office/officeart/2008/layout/LinedList"/>
    <dgm:cxn modelId="{90E5CA0F-B9A7-4F2E-9CF0-8C8B8866C09D}" type="presParOf" srcId="{B089A38C-B1D5-44F8-A4EA-043671FA563D}" destId="{2D93CEF9-7DB7-49F3-8AA9-9D1059B1C72A}" srcOrd="11" destOrd="0" presId="urn:microsoft.com/office/officeart/2008/layout/LinedList"/>
    <dgm:cxn modelId="{BE024D61-7046-4500-93D9-19BC6E902169}" type="presParOf" srcId="{2D93CEF9-7DB7-49F3-8AA9-9D1059B1C72A}" destId="{216146FE-145F-45DD-A5BF-88CBCF44C2BF}" srcOrd="0" destOrd="0" presId="urn:microsoft.com/office/officeart/2008/layout/LinedList"/>
    <dgm:cxn modelId="{5378DDED-A9DF-40CE-89E7-370F888952B9}" type="presParOf" srcId="{2D93CEF9-7DB7-49F3-8AA9-9D1059B1C72A}" destId="{C6821392-7501-4356-B77A-103F10EE7FAA}" srcOrd="1" destOrd="0" presId="urn:microsoft.com/office/officeart/2008/layout/LinedList"/>
    <dgm:cxn modelId="{103B9729-73A3-4402-8C40-9E07CAF181A9}" type="presParOf" srcId="{B089A38C-B1D5-44F8-A4EA-043671FA563D}" destId="{0A6D3795-63BD-4247-9F74-9E1F5086342B}" srcOrd="12" destOrd="0" presId="urn:microsoft.com/office/officeart/2008/layout/LinedList"/>
    <dgm:cxn modelId="{C0624523-124C-481C-9F75-20D949EAF190}" type="presParOf" srcId="{B089A38C-B1D5-44F8-A4EA-043671FA563D}" destId="{926520CD-E515-4897-A51F-8956155A2C99}" srcOrd="13" destOrd="0" presId="urn:microsoft.com/office/officeart/2008/layout/LinedList"/>
    <dgm:cxn modelId="{D75A8A45-1A98-4E02-8026-16B89499D6AD}" type="presParOf" srcId="{926520CD-E515-4897-A51F-8956155A2C99}" destId="{77EE4F8F-562F-4750-BD75-13FE7971FFE2}" srcOrd="0" destOrd="0" presId="urn:microsoft.com/office/officeart/2008/layout/LinedList"/>
    <dgm:cxn modelId="{C0BE3EA8-FBD8-4484-B118-4A585F4AB902}" type="presParOf" srcId="{926520CD-E515-4897-A51F-8956155A2C99}" destId="{1C6A275F-352D-49AC-9588-75D164ECF564}" srcOrd="1" destOrd="0" presId="urn:microsoft.com/office/officeart/2008/layout/LinedList"/>
    <dgm:cxn modelId="{3DD5C3EE-6C96-4E92-B46B-C68D4FDCB704}" type="presParOf" srcId="{B089A38C-B1D5-44F8-A4EA-043671FA563D}" destId="{16897B77-ADC7-4164-B48D-A7C612134E61}" srcOrd="14" destOrd="0" presId="urn:microsoft.com/office/officeart/2008/layout/LinedList"/>
    <dgm:cxn modelId="{46DED00F-D6BE-4220-81CB-4BCDFB73486B}" type="presParOf" srcId="{B089A38C-B1D5-44F8-A4EA-043671FA563D}" destId="{734F2CD8-81BA-42BA-8A82-CFC1BF34AA6E}" srcOrd="15" destOrd="0" presId="urn:microsoft.com/office/officeart/2008/layout/LinedList"/>
    <dgm:cxn modelId="{D4543BBF-1286-4BE8-BCE2-A65136D89C14}" type="presParOf" srcId="{734F2CD8-81BA-42BA-8A82-CFC1BF34AA6E}" destId="{9621BD76-F10F-4837-8DC2-1125342C6999}" srcOrd="0" destOrd="0" presId="urn:microsoft.com/office/officeart/2008/layout/LinedList"/>
    <dgm:cxn modelId="{2570A71F-6098-4C8D-B33B-CE47FD9073E1}" type="presParOf" srcId="{734F2CD8-81BA-42BA-8A82-CFC1BF34AA6E}" destId="{7FC1A276-372C-4109-A4A6-2CF74FCB2D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3EFB4C-9A56-43F3-AC52-4DDA4E5E12C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F49D1B1-B209-4BF7-A04F-9156E760DD19}">
      <dgm:prSet/>
      <dgm:spPr/>
      <dgm:t>
        <a:bodyPr/>
        <a:lstStyle/>
        <a:p>
          <a:r>
            <a:rPr lang="en-US"/>
            <a:t>Requires expertise &amp; practice- The more you do it, the more you build confidence!</a:t>
          </a:r>
        </a:p>
      </dgm:t>
    </dgm:pt>
    <dgm:pt modelId="{4702448A-C2CD-48C0-ADD8-14B9FA12035D}" type="parTrans" cxnId="{F040BCF2-C91B-42C2-9B8A-F0EC4B50B167}">
      <dgm:prSet/>
      <dgm:spPr/>
      <dgm:t>
        <a:bodyPr/>
        <a:lstStyle/>
        <a:p>
          <a:endParaRPr lang="en-US"/>
        </a:p>
      </dgm:t>
    </dgm:pt>
    <dgm:pt modelId="{AF64109A-2088-4F90-B61B-90A08A85E073}" type="sibTrans" cxnId="{F040BCF2-C91B-42C2-9B8A-F0EC4B50B167}">
      <dgm:prSet/>
      <dgm:spPr/>
      <dgm:t>
        <a:bodyPr/>
        <a:lstStyle/>
        <a:p>
          <a:endParaRPr lang="en-US"/>
        </a:p>
      </dgm:t>
    </dgm:pt>
    <dgm:pt modelId="{EB94E5D5-185D-41D7-AF66-FF4778D06088}">
      <dgm:prSet/>
      <dgm:spPr/>
      <dgm:t>
        <a:bodyPr/>
        <a:lstStyle/>
        <a:p>
          <a:r>
            <a:rPr lang="en-US"/>
            <a:t>Secretions, blood or vomitus can cause the view to be obscured</a:t>
          </a:r>
        </a:p>
      </dgm:t>
    </dgm:pt>
    <dgm:pt modelId="{193270EE-A8F6-4982-B1C9-EE7ADE5BFC6A}" type="parTrans" cxnId="{8BD0AE24-13F3-45C1-AF97-B58EFE1591A9}">
      <dgm:prSet/>
      <dgm:spPr/>
      <dgm:t>
        <a:bodyPr/>
        <a:lstStyle/>
        <a:p>
          <a:endParaRPr lang="en-US"/>
        </a:p>
      </dgm:t>
    </dgm:pt>
    <dgm:pt modelId="{362EBBA3-7CCE-45BA-9339-F482464C5CED}" type="sibTrans" cxnId="{8BD0AE24-13F3-45C1-AF97-B58EFE1591A9}">
      <dgm:prSet/>
      <dgm:spPr/>
      <dgm:t>
        <a:bodyPr/>
        <a:lstStyle/>
        <a:p>
          <a:endParaRPr lang="en-US"/>
        </a:p>
      </dgm:t>
    </dgm:pt>
    <dgm:pt modelId="{3ACBAC63-0DAA-4F36-AE83-5ACB5B4F7FF8}">
      <dgm:prSet/>
      <dgm:spPr/>
      <dgm:t>
        <a:bodyPr/>
        <a:lstStyle/>
        <a:p>
          <a:r>
            <a:rPr lang="en-US"/>
            <a:t>Claustrophobia or uncooperative patients may not tolerate awake FOI</a:t>
          </a:r>
        </a:p>
      </dgm:t>
    </dgm:pt>
    <dgm:pt modelId="{F8167616-5AF4-419E-89F0-7A6FB6720899}" type="parTrans" cxnId="{0C9A2000-9899-4DC3-BA73-FC91AB57988E}">
      <dgm:prSet/>
      <dgm:spPr/>
      <dgm:t>
        <a:bodyPr/>
        <a:lstStyle/>
        <a:p>
          <a:endParaRPr lang="en-US"/>
        </a:p>
      </dgm:t>
    </dgm:pt>
    <dgm:pt modelId="{5DE024BF-21C9-4410-9130-B258674E1F3F}" type="sibTrans" cxnId="{0C9A2000-9899-4DC3-BA73-FC91AB57988E}">
      <dgm:prSet/>
      <dgm:spPr/>
      <dgm:t>
        <a:bodyPr/>
        <a:lstStyle/>
        <a:p>
          <a:endParaRPr lang="en-US"/>
        </a:p>
      </dgm:t>
    </dgm:pt>
    <dgm:pt modelId="{A06960BE-B86D-4CAC-BD80-2160107636B7}">
      <dgm:prSet/>
      <dgm:spPr/>
      <dgm:t>
        <a:bodyPr/>
        <a:lstStyle/>
        <a:p>
          <a:r>
            <a:rPr lang="en-US"/>
            <a:t>Equipment must be available and functional</a:t>
          </a:r>
        </a:p>
      </dgm:t>
    </dgm:pt>
    <dgm:pt modelId="{927AFD39-1746-4A3F-962D-178455E23798}" type="parTrans" cxnId="{834CF847-58B8-4D47-ACBB-0804D3840D8D}">
      <dgm:prSet/>
      <dgm:spPr/>
      <dgm:t>
        <a:bodyPr/>
        <a:lstStyle/>
        <a:p>
          <a:endParaRPr lang="en-US"/>
        </a:p>
      </dgm:t>
    </dgm:pt>
    <dgm:pt modelId="{21DBEF02-9488-4372-BAD4-29A449FAB71F}" type="sibTrans" cxnId="{834CF847-58B8-4D47-ACBB-0804D3840D8D}">
      <dgm:prSet/>
      <dgm:spPr/>
      <dgm:t>
        <a:bodyPr/>
        <a:lstStyle/>
        <a:p>
          <a:endParaRPr lang="en-US"/>
        </a:p>
      </dgm:t>
    </dgm:pt>
    <dgm:pt modelId="{962B6430-3C9C-4108-8794-30788321833E}">
      <dgm:prSet/>
      <dgm:spPr/>
      <dgm:t>
        <a:bodyPr/>
        <a:lstStyle/>
        <a:p>
          <a:r>
            <a:rPr lang="en-US"/>
            <a:t>FOI is recommended by ASA, AANA, and DAS (Difficult Airway Society)</a:t>
          </a:r>
        </a:p>
      </dgm:t>
    </dgm:pt>
    <dgm:pt modelId="{24DB6BE8-5591-4460-B142-A5C713A6738F}" type="parTrans" cxnId="{24CFCF32-443F-441E-9C9E-033FCE5B7357}">
      <dgm:prSet/>
      <dgm:spPr/>
      <dgm:t>
        <a:bodyPr/>
        <a:lstStyle/>
        <a:p>
          <a:endParaRPr lang="en-US"/>
        </a:p>
      </dgm:t>
    </dgm:pt>
    <dgm:pt modelId="{B19659B3-16E2-4B77-B3C5-359F4FA4EA67}" type="sibTrans" cxnId="{24CFCF32-443F-441E-9C9E-033FCE5B7357}">
      <dgm:prSet/>
      <dgm:spPr/>
      <dgm:t>
        <a:bodyPr/>
        <a:lstStyle/>
        <a:p>
          <a:endParaRPr lang="en-US"/>
        </a:p>
      </dgm:t>
    </dgm:pt>
    <dgm:pt modelId="{5B1D5E12-6E78-4182-B700-928F0AA05AD1}">
      <dgm:prSet/>
      <dgm:spPr/>
      <dgm:t>
        <a:bodyPr/>
        <a:lstStyle/>
        <a:p>
          <a:r>
            <a:rPr lang="en-US"/>
            <a:t>Regular training and simulation correlates with increased success rates</a:t>
          </a:r>
        </a:p>
      </dgm:t>
    </dgm:pt>
    <dgm:pt modelId="{C0F4A253-B43A-4557-8F46-35D5855B9D05}" type="parTrans" cxnId="{4AFCA489-AB33-45D0-B374-09504581A12E}">
      <dgm:prSet/>
      <dgm:spPr/>
      <dgm:t>
        <a:bodyPr/>
        <a:lstStyle/>
        <a:p>
          <a:endParaRPr lang="en-US"/>
        </a:p>
      </dgm:t>
    </dgm:pt>
    <dgm:pt modelId="{026054A6-26A4-4F6F-B8D8-2F77858DDDAA}" type="sibTrans" cxnId="{4AFCA489-AB33-45D0-B374-09504581A12E}">
      <dgm:prSet/>
      <dgm:spPr/>
      <dgm:t>
        <a:bodyPr/>
        <a:lstStyle/>
        <a:p>
          <a:endParaRPr lang="en-US"/>
        </a:p>
      </dgm:t>
    </dgm:pt>
    <dgm:pt modelId="{04AC2372-6F8B-4FF1-8CF7-37A9CFA6720F}">
      <dgm:prSet/>
      <dgm:spPr/>
      <dgm:t>
        <a:bodyPr/>
        <a:lstStyle/>
        <a:p>
          <a:r>
            <a:rPr lang="en-US"/>
            <a:t>Every anesthetist should be familiar with FOI</a:t>
          </a:r>
        </a:p>
      </dgm:t>
    </dgm:pt>
    <dgm:pt modelId="{82214097-4C40-4FDA-B3B8-F1C72C97619D}" type="parTrans" cxnId="{B08DD020-1C43-4795-B1E5-3000E9504A67}">
      <dgm:prSet/>
      <dgm:spPr/>
      <dgm:t>
        <a:bodyPr/>
        <a:lstStyle/>
        <a:p>
          <a:endParaRPr lang="en-US"/>
        </a:p>
      </dgm:t>
    </dgm:pt>
    <dgm:pt modelId="{CB9FDA64-42F2-43E7-9268-DA650BD6158A}" type="sibTrans" cxnId="{B08DD020-1C43-4795-B1E5-3000E9504A67}">
      <dgm:prSet/>
      <dgm:spPr/>
      <dgm:t>
        <a:bodyPr/>
        <a:lstStyle/>
        <a:p>
          <a:endParaRPr lang="en-US"/>
        </a:p>
      </dgm:t>
    </dgm:pt>
    <dgm:pt modelId="{81ABA07A-239A-47BE-8EFD-9476F64F3E0E}" type="pres">
      <dgm:prSet presAssocID="{013EFB4C-9A56-43F3-AC52-4DDA4E5E12C9}" presName="diagram" presStyleCnt="0">
        <dgm:presLayoutVars>
          <dgm:dir/>
          <dgm:resizeHandles val="exact"/>
        </dgm:presLayoutVars>
      </dgm:prSet>
      <dgm:spPr/>
    </dgm:pt>
    <dgm:pt modelId="{15CBDB74-DA03-4A0D-BA9C-C1CC12092426}" type="pres">
      <dgm:prSet presAssocID="{8F49D1B1-B209-4BF7-A04F-9156E760DD19}" presName="node" presStyleLbl="node1" presStyleIdx="0" presStyleCnt="7">
        <dgm:presLayoutVars>
          <dgm:bulletEnabled val="1"/>
        </dgm:presLayoutVars>
      </dgm:prSet>
      <dgm:spPr/>
    </dgm:pt>
    <dgm:pt modelId="{138E8910-01DF-405E-9EDF-9B42CECE1406}" type="pres">
      <dgm:prSet presAssocID="{AF64109A-2088-4F90-B61B-90A08A85E073}" presName="sibTrans" presStyleCnt="0"/>
      <dgm:spPr/>
    </dgm:pt>
    <dgm:pt modelId="{051FBFED-FCE0-4119-A093-F40E03BD6055}" type="pres">
      <dgm:prSet presAssocID="{EB94E5D5-185D-41D7-AF66-FF4778D06088}" presName="node" presStyleLbl="node1" presStyleIdx="1" presStyleCnt="7">
        <dgm:presLayoutVars>
          <dgm:bulletEnabled val="1"/>
        </dgm:presLayoutVars>
      </dgm:prSet>
      <dgm:spPr/>
    </dgm:pt>
    <dgm:pt modelId="{571FD2C0-D3FC-4BB9-8448-305039182202}" type="pres">
      <dgm:prSet presAssocID="{362EBBA3-7CCE-45BA-9339-F482464C5CED}" presName="sibTrans" presStyleCnt="0"/>
      <dgm:spPr/>
    </dgm:pt>
    <dgm:pt modelId="{C6AE7362-8A2B-4F25-B681-8161BA633744}" type="pres">
      <dgm:prSet presAssocID="{3ACBAC63-0DAA-4F36-AE83-5ACB5B4F7FF8}" presName="node" presStyleLbl="node1" presStyleIdx="2" presStyleCnt="7">
        <dgm:presLayoutVars>
          <dgm:bulletEnabled val="1"/>
        </dgm:presLayoutVars>
      </dgm:prSet>
      <dgm:spPr/>
    </dgm:pt>
    <dgm:pt modelId="{876CB8D0-BEE1-4DE5-B399-6BE72191401C}" type="pres">
      <dgm:prSet presAssocID="{5DE024BF-21C9-4410-9130-B258674E1F3F}" presName="sibTrans" presStyleCnt="0"/>
      <dgm:spPr/>
    </dgm:pt>
    <dgm:pt modelId="{87F1C27B-5DC9-4766-B508-FE0C4F382D8A}" type="pres">
      <dgm:prSet presAssocID="{A06960BE-B86D-4CAC-BD80-2160107636B7}" presName="node" presStyleLbl="node1" presStyleIdx="3" presStyleCnt="7">
        <dgm:presLayoutVars>
          <dgm:bulletEnabled val="1"/>
        </dgm:presLayoutVars>
      </dgm:prSet>
      <dgm:spPr/>
    </dgm:pt>
    <dgm:pt modelId="{0FD5B826-B13D-427B-AFC5-344B38238DAE}" type="pres">
      <dgm:prSet presAssocID="{21DBEF02-9488-4372-BAD4-29A449FAB71F}" presName="sibTrans" presStyleCnt="0"/>
      <dgm:spPr/>
    </dgm:pt>
    <dgm:pt modelId="{3D6A1D2E-CF8A-45FC-A833-94D548B5D78A}" type="pres">
      <dgm:prSet presAssocID="{962B6430-3C9C-4108-8794-30788321833E}" presName="node" presStyleLbl="node1" presStyleIdx="4" presStyleCnt="7">
        <dgm:presLayoutVars>
          <dgm:bulletEnabled val="1"/>
        </dgm:presLayoutVars>
      </dgm:prSet>
      <dgm:spPr/>
    </dgm:pt>
    <dgm:pt modelId="{BD97C2C4-CC87-4F09-850A-F20550EE1011}" type="pres">
      <dgm:prSet presAssocID="{B19659B3-16E2-4B77-B3C5-359F4FA4EA67}" presName="sibTrans" presStyleCnt="0"/>
      <dgm:spPr/>
    </dgm:pt>
    <dgm:pt modelId="{250CBC81-2217-4BBA-B87C-79A239058804}" type="pres">
      <dgm:prSet presAssocID="{5B1D5E12-6E78-4182-B700-928F0AA05AD1}" presName="node" presStyleLbl="node1" presStyleIdx="5" presStyleCnt="7">
        <dgm:presLayoutVars>
          <dgm:bulletEnabled val="1"/>
        </dgm:presLayoutVars>
      </dgm:prSet>
      <dgm:spPr/>
    </dgm:pt>
    <dgm:pt modelId="{99416C30-51BF-4996-8E94-E0337FF9A1D8}" type="pres">
      <dgm:prSet presAssocID="{026054A6-26A4-4F6F-B8D8-2F77858DDDAA}" presName="sibTrans" presStyleCnt="0"/>
      <dgm:spPr/>
    </dgm:pt>
    <dgm:pt modelId="{E3C44BDF-ADEB-4D23-BA0A-412C982FCBDE}" type="pres">
      <dgm:prSet presAssocID="{04AC2372-6F8B-4FF1-8CF7-37A9CFA6720F}" presName="node" presStyleLbl="node1" presStyleIdx="6" presStyleCnt="7">
        <dgm:presLayoutVars>
          <dgm:bulletEnabled val="1"/>
        </dgm:presLayoutVars>
      </dgm:prSet>
      <dgm:spPr/>
    </dgm:pt>
  </dgm:ptLst>
  <dgm:cxnLst>
    <dgm:cxn modelId="{0C9A2000-9899-4DC3-BA73-FC91AB57988E}" srcId="{013EFB4C-9A56-43F3-AC52-4DDA4E5E12C9}" destId="{3ACBAC63-0DAA-4F36-AE83-5ACB5B4F7FF8}" srcOrd="2" destOrd="0" parTransId="{F8167616-5AF4-419E-89F0-7A6FB6720899}" sibTransId="{5DE024BF-21C9-4410-9130-B258674E1F3F}"/>
    <dgm:cxn modelId="{D25EDB08-75D9-4963-BA44-643799D16C83}" type="presOf" srcId="{3ACBAC63-0DAA-4F36-AE83-5ACB5B4F7FF8}" destId="{C6AE7362-8A2B-4F25-B681-8161BA633744}" srcOrd="0" destOrd="0" presId="urn:microsoft.com/office/officeart/2005/8/layout/default"/>
    <dgm:cxn modelId="{B0DDBE17-C035-4CC1-ADA6-D62C657F2F35}" type="presOf" srcId="{5B1D5E12-6E78-4182-B700-928F0AA05AD1}" destId="{250CBC81-2217-4BBA-B87C-79A239058804}" srcOrd="0" destOrd="0" presId="urn:microsoft.com/office/officeart/2005/8/layout/default"/>
    <dgm:cxn modelId="{B08DD020-1C43-4795-B1E5-3000E9504A67}" srcId="{013EFB4C-9A56-43F3-AC52-4DDA4E5E12C9}" destId="{04AC2372-6F8B-4FF1-8CF7-37A9CFA6720F}" srcOrd="6" destOrd="0" parTransId="{82214097-4C40-4FDA-B3B8-F1C72C97619D}" sibTransId="{CB9FDA64-42F2-43E7-9268-DA650BD6158A}"/>
    <dgm:cxn modelId="{8BD0AE24-13F3-45C1-AF97-B58EFE1591A9}" srcId="{013EFB4C-9A56-43F3-AC52-4DDA4E5E12C9}" destId="{EB94E5D5-185D-41D7-AF66-FF4778D06088}" srcOrd="1" destOrd="0" parTransId="{193270EE-A8F6-4982-B1C9-EE7ADE5BFC6A}" sibTransId="{362EBBA3-7CCE-45BA-9339-F482464C5CED}"/>
    <dgm:cxn modelId="{24CFCF32-443F-441E-9C9E-033FCE5B7357}" srcId="{013EFB4C-9A56-43F3-AC52-4DDA4E5E12C9}" destId="{962B6430-3C9C-4108-8794-30788321833E}" srcOrd="4" destOrd="0" parTransId="{24DB6BE8-5591-4460-B142-A5C713A6738F}" sibTransId="{B19659B3-16E2-4B77-B3C5-359F4FA4EA67}"/>
    <dgm:cxn modelId="{46F19546-694E-4E7C-8AA6-E1F7B4D64D2D}" type="presOf" srcId="{8F49D1B1-B209-4BF7-A04F-9156E760DD19}" destId="{15CBDB74-DA03-4A0D-BA9C-C1CC12092426}" srcOrd="0" destOrd="0" presId="urn:microsoft.com/office/officeart/2005/8/layout/default"/>
    <dgm:cxn modelId="{834CF847-58B8-4D47-ACBB-0804D3840D8D}" srcId="{013EFB4C-9A56-43F3-AC52-4DDA4E5E12C9}" destId="{A06960BE-B86D-4CAC-BD80-2160107636B7}" srcOrd="3" destOrd="0" parTransId="{927AFD39-1746-4A3F-962D-178455E23798}" sibTransId="{21DBEF02-9488-4372-BAD4-29A449FAB71F}"/>
    <dgm:cxn modelId="{D10FC359-A11B-4124-8007-A62D4B75AA36}" type="presOf" srcId="{EB94E5D5-185D-41D7-AF66-FF4778D06088}" destId="{051FBFED-FCE0-4119-A093-F40E03BD6055}" srcOrd="0" destOrd="0" presId="urn:microsoft.com/office/officeart/2005/8/layout/default"/>
    <dgm:cxn modelId="{4AFCA489-AB33-45D0-B374-09504581A12E}" srcId="{013EFB4C-9A56-43F3-AC52-4DDA4E5E12C9}" destId="{5B1D5E12-6E78-4182-B700-928F0AA05AD1}" srcOrd="5" destOrd="0" parTransId="{C0F4A253-B43A-4557-8F46-35D5855B9D05}" sibTransId="{026054A6-26A4-4F6F-B8D8-2F77858DDDAA}"/>
    <dgm:cxn modelId="{AF28B095-4279-4008-9587-3B93F911E41B}" type="presOf" srcId="{962B6430-3C9C-4108-8794-30788321833E}" destId="{3D6A1D2E-CF8A-45FC-A833-94D548B5D78A}" srcOrd="0" destOrd="0" presId="urn:microsoft.com/office/officeart/2005/8/layout/default"/>
    <dgm:cxn modelId="{37E6D9AA-EB61-4E86-B407-E703480F941C}" type="presOf" srcId="{013EFB4C-9A56-43F3-AC52-4DDA4E5E12C9}" destId="{81ABA07A-239A-47BE-8EFD-9476F64F3E0E}" srcOrd="0" destOrd="0" presId="urn:microsoft.com/office/officeart/2005/8/layout/default"/>
    <dgm:cxn modelId="{3C6B10E7-D8B5-41E2-BBAD-040D43F244EB}" type="presOf" srcId="{A06960BE-B86D-4CAC-BD80-2160107636B7}" destId="{87F1C27B-5DC9-4766-B508-FE0C4F382D8A}" srcOrd="0" destOrd="0" presId="urn:microsoft.com/office/officeart/2005/8/layout/default"/>
    <dgm:cxn modelId="{F040BCF2-C91B-42C2-9B8A-F0EC4B50B167}" srcId="{013EFB4C-9A56-43F3-AC52-4DDA4E5E12C9}" destId="{8F49D1B1-B209-4BF7-A04F-9156E760DD19}" srcOrd="0" destOrd="0" parTransId="{4702448A-C2CD-48C0-ADD8-14B9FA12035D}" sibTransId="{AF64109A-2088-4F90-B61B-90A08A85E073}"/>
    <dgm:cxn modelId="{0F6EFEF9-E087-4A04-8171-703434617608}" type="presOf" srcId="{04AC2372-6F8B-4FF1-8CF7-37A9CFA6720F}" destId="{E3C44BDF-ADEB-4D23-BA0A-412C982FCBDE}" srcOrd="0" destOrd="0" presId="urn:microsoft.com/office/officeart/2005/8/layout/default"/>
    <dgm:cxn modelId="{CD33A00D-7DED-4193-9EDF-89FAFD3A54E8}" type="presParOf" srcId="{81ABA07A-239A-47BE-8EFD-9476F64F3E0E}" destId="{15CBDB74-DA03-4A0D-BA9C-C1CC12092426}" srcOrd="0" destOrd="0" presId="urn:microsoft.com/office/officeart/2005/8/layout/default"/>
    <dgm:cxn modelId="{01CA828E-AEFE-4B39-8CB1-179D2B1CA196}" type="presParOf" srcId="{81ABA07A-239A-47BE-8EFD-9476F64F3E0E}" destId="{138E8910-01DF-405E-9EDF-9B42CECE1406}" srcOrd="1" destOrd="0" presId="urn:microsoft.com/office/officeart/2005/8/layout/default"/>
    <dgm:cxn modelId="{5136A467-5EDE-4C25-9C19-E42EC81AA095}" type="presParOf" srcId="{81ABA07A-239A-47BE-8EFD-9476F64F3E0E}" destId="{051FBFED-FCE0-4119-A093-F40E03BD6055}" srcOrd="2" destOrd="0" presId="urn:microsoft.com/office/officeart/2005/8/layout/default"/>
    <dgm:cxn modelId="{C20DA0B6-F827-4292-9F1C-769DAAE3D074}" type="presParOf" srcId="{81ABA07A-239A-47BE-8EFD-9476F64F3E0E}" destId="{571FD2C0-D3FC-4BB9-8448-305039182202}" srcOrd="3" destOrd="0" presId="urn:microsoft.com/office/officeart/2005/8/layout/default"/>
    <dgm:cxn modelId="{7426DC6B-DED4-48EC-B8D2-FCF0F6A5FCED}" type="presParOf" srcId="{81ABA07A-239A-47BE-8EFD-9476F64F3E0E}" destId="{C6AE7362-8A2B-4F25-B681-8161BA633744}" srcOrd="4" destOrd="0" presId="urn:microsoft.com/office/officeart/2005/8/layout/default"/>
    <dgm:cxn modelId="{A3116BE0-8DBE-4F30-A4FE-9A805E9D3F82}" type="presParOf" srcId="{81ABA07A-239A-47BE-8EFD-9476F64F3E0E}" destId="{876CB8D0-BEE1-4DE5-B399-6BE72191401C}" srcOrd="5" destOrd="0" presId="urn:microsoft.com/office/officeart/2005/8/layout/default"/>
    <dgm:cxn modelId="{4A2BB940-4027-430C-8667-3FB40C10830F}" type="presParOf" srcId="{81ABA07A-239A-47BE-8EFD-9476F64F3E0E}" destId="{87F1C27B-5DC9-4766-B508-FE0C4F382D8A}" srcOrd="6" destOrd="0" presId="urn:microsoft.com/office/officeart/2005/8/layout/default"/>
    <dgm:cxn modelId="{D0F54BC8-800F-4748-A139-08645F2A68F4}" type="presParOf" srcId="{81ABA07A-239A-47BE-8EFD-9476F64F3E0E}" destId="{0FD5B826-B13D-427B-AFC5-344B38238DAE}" srcOrd="7" destOrd="0" presId="urn:microsoft.com/office/officeart/2005/8/layout/default"/>
    <dgm:cxn modelId="{7B882F1C-3E80-496D-92F6-220FCDA59188}" type="presParOf" srcId="{81ABA07A-239A-47BE-8EFD-9476F64F3E0E}" destId="{3D6A1D2E-CF8A-45FC-A833-94D548B5D78A}" srcOrd="8" destOrd="0" presId="urn:microsoft.com/office/officeart/2005/8/layout/default"/>
    <dgm:cxn modelId="{C5BD53D3-3C6F-401B-9DFF-CBEDC072871E}" type="presParOf" srcId="{81ABA07A-239A-47BE-8EFD-9476F64F3E0E}" destId="{BD97C2C4-CC87-4F09-850A-F20550EE1011}" srcOrd="9" destOrd="0" presId="urn:microsoft.com/office/officeart/2005/8/layout/default"/>
    <dgm:cxn modelId="{0740CD57-A357-4FA8-A632-B30F662E3BA1}" type="presParOf" srcId="{81ABA07A-239A-47BE-8EFD-9476F64F3E0E}" destId="{250CBC81-2217-4BBA-B87C-79A239058804}" srcOrd="10" destOrd="0" presId="urn:microsoft.com/office/officeart/2005/8/layout/default"/>
    <dgm:cxn modelId="{819CCFA9-4DCD-4762-BC79-771E7C040D05}" type="presParOf" srcId="{81ABA07A-239A-47BE-8EFD-9476F64F3E0E}" destId="{99416C30-51BF-4996-8E94-E0337FF9A1D8}" srcOrd="11" destOrd="0" presId="urn:microsoft.com/office/officeart/2005/8/layout/default"/>
    <dgm:cxn modelId="{9F4F7793-B598-400D-A113-4CE2B03EDC00}" type="presParOf" srcId="{81ABA07A-239A-47BE-8EFD-9476F64F3E0E}" destId="{E3C44BDF-ADEB-4D23-BA0A-412C982FCBD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56C43-24D9-41D5-9D26-434AC9CF916E}">
      <dsp:nvSpPr>
        <dsp:cNvPr id="0" name=""/>
        <dsp:cNvSpPr/>
      </dsp:nvSpPr>
      <dsp:spPr>
        <a:xfrm>
          <a:off x="0" y="0"/>
          <a:ext cx="1082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9B05B-0A0E-45B5-B776-E84C2851E5FC}">
      <dsp:nvSpPr>
        <dsp:cNvPr id="0" name=""/>
        <dsp:cNvSpPr/>
      </dsp:nvSpPr>
      <dsp:spPr>
        <a:xfrm>
          <a:off x="0" y="0"/>
          <a:ext cx="10820400" cy="503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Hypoxia</a:t>
          </a:r>
        </a:p>
      </dsp:txBody>
      <dsp:txXfrm>
        <a:off x="0" y="0"/>
        <a:ext cx="10820400" cy="503015"/>
      </dsp:txXfrm>
    </dsp:sp>
    <dsp:sp modelId="{A6CA763F-7190-4C62-A11C-C65E8472F606}">
      <dsp:nvSpPr>
        <dsp:cNvPr id="0" name=""/>
        <dsp:cNvSpPr/>
      </dsp:nvSpPr>
      <dsp:spPr>
        <a:xfrm>
          <a:off x="0" y="503015"/>
          <a:ext cx="1082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D774C-98AF-46F6-ABDB-6EA30ACA5CDE}">
      <dsp:nvSpPr>
        <dsp:cNvPr id="0" name=""/>
        <dsp:cNvSpPr/>
      </dsp:nvSpPr>
      <dsp:spPr>
        <a:xfrm>
          <a:off x="0" y="503015"/>
          <a:ext cx="10820400" cy="503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Laryngospasm</a:t>
          </a:r>
        </a:p>
      </dsp:txBody>
      <dsp:txXfrm>
        <a:off x="0" y="503015"/>
        <a:ext cx="10820400" cy="503015"/>
      </dsp:txXfrm>
    </dsp:sp>
    <dsp:sp modelId="{D7C9014A-CBA8-479F-8D4D-4DDEC68636B3}">
      <dsp:nvSpPr>
        <dsp:cNvPr id="0" name=""/>
        <dsp:cNvSpPr/>
      </dsp:nvSpPr>
      <dsp:spPr>
        <a:xfrm>
          <a:off x="0" y="1006031"/>
          <a:ext cx="1082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AFAA9-343C-4BFC-A73E-369DA16CC168}">
      <dsp:nvSpPr>
        <dsp:cNvPr id="0" name=""/>
        <dsp:cNvSpPr/>
      </dsp:nvSpPr>
      <dsp:spPr>
        <a:xfrm>
          <a:off x="0" y="1006031"/>
          <a:ext cx="10820400" cy="503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Airway trauma</a:t>
          </a:r>
        </a:p>
      </dsp:txBody>
      <dsp:txXfrm>
        <a:off x="0" y="1006031"/>
        <a:ext cx="10820400" cy="503015"/>
      </dsp:txXfrm>
    </dsp:sp>
    <dsp:sp modelId="{DB45698B-A480-46B8-BC15-5AED4498E295}">
      <dsp:nvSpPr>
        <dsp:cNvPr id="0" name=""/>
        <dsp:cNvSpPr/>
      </dsp:nvSpPr>
      <dsp:spPr>
        <a:xfrm>
          <a:off x="0" y="1509046"/>
          <a:ext cx="1082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D6F16-9FD2-4413-8D79-032EDBBB4C8B}">
      <dsp:nvSpPr>
        <dsp:cNvPr id="0" name=""/>
        <dsp:cNvSpPr/>
      </dsp:nvSpPr>
      <dsp:spPr>
        <a:xfrm>
          <a:off x="0" y="1509046"/>
          <a:ext cx="10820400" cy="503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Aspiration</a:t>
          </a:r>
        </a:p>
      </dsp:txBody>
      <dsp:txXfrm>
        <a:off x="0" y="1509046"/>
        <a:ext cx="10820400" cy="503015"/>
      </dsp:txXfrm>
    </dsp:sp>
    <dsp:sp modelId="{061E1742-BDC5-485E-9164-E771E9651F76}">
      <dsp:nvSpPr>
        <dsp:cNvPr id="0" name=""/>
        <dsp:cNvSpPr/>
      </dsp:nvSpPr>
      <dsp:spPr>
        <a:xfrm>
          <a:off x="0" y="2012062"/>
          <a:ext cx="1082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34DE3-E32E-471B-BBE5-817E4B57D782}">
      <dsp:nvSpPr>
        <dsp:cNvPr id="0" name=""/>
        <dsp:cNvSpPr/>
      </dsp:nvSpPr>
      <dsp:spPr>
        <a:xfrm>
          <a:off x="0" y="2012062"/>
          <a:ext cx="10820400" cy="503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Hemodynamic instability</a:t>
          </a:r>
        </a:p>
      </dsp:txBody>
      <dsp:txXfrm>
        <a:off x="0" y="2012062"/>
        <a:ext cx="10820400" cy="503015"/>
      </dsp:txXfrm>
    </dsp:sp>
    <dsp:sp modelId="{B287FDC2-6E06-42FD-8D92-4E1CF1FF1DD7}">
      <dsp:nvSpPr>
        <dsp:cNvPr id="0" name=""/>
        <dsp:cNvSpPr/>
      </dsp:nvSpPr>
      <dsp:spPr>
        <a:xfrm>
          <a:off x="0" y="2515078"/>
          <a:ext cx="1082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146FE-145F-45DD-A5BF-88CBCF44C2BF}">
      <dsp:nvSpPr>
        <dsp:cNvPr id="0" name=""/>
        <dsp:cNvSpPr/>
      </dsp:nvSpPr>
      <dsp:spPr>
        <a:xfrm>
          <a:off x="0" y="2515078"/>
          <a:ext cx="10820400" cy="503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Fogging of the lens</a:t>
          </a:r>
        </a:p>
      </dsp:txBody>
      <dsp:txXfrm>
        <a:off x="0" y="2515078"/>
        <a:ext cx="10820400" cy="503015"/>
      </dsp:txXfrm>
    </dsp:sp>
    <dsp:sp modelId="{0A6D3795-63BD-4247-9F74-9E1F5086342B}">
      <dsp:nvSpPr>
        <dsp:cNvPr id="0" name=""/>
        <dsp:cNvSpPr/>
      </dsp:nvSpPr>
      <dsp:spPr>
        <a:xfrm>
          <a:off x="0" y="3018093"/>
          <a:ext cx="1082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E4F8F-562F-4750-BD75-13FE7971FFE2}">
      <dsp:nvSpPr>
        <dsp:cNvPr id="0" name=""/>
        <dsp:cNvSpPr/>
      </dsp:nvSpPr>
      <dsp:spPr>
        <a:xfrm>
          <a:off x="0" y="3018093"/>
          <a:ext cx="10820400" cy="503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Difficulty navigating distorted anatomy</a:t>
          </a:r>
        </a:p>
      </dsp:txBody>
      <dsp:txXfrm>
        <a:off x="0" y="3018093"/>
        <a:ext cx="10820400" cy="503015"/>
      </dsp:txXfrm>
    </dsp:sp>
    <dsp:sp modelId="{16897B77-ADC7-4164-B48D-A7C612134E61}">
      <dsp:nvSpPr>
        <dsp:cNvPr id="0" name=""/>
        <dsp:cNvSpPr/>
      </dsp:nvSpPr>
      <dsp:spPr>
        <a:xfrm>
          <a:off x="0" y="3521109"/>
          <a:ext cx="1082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1BD76-F10F-4837-8DC2-1125342C6999}">
      <dsp:nvSpPr>
        <dsp:cNvPr id="0" name=""/>
        <dsp:cNvSpPr/>
      </dsp:nvSpPr>
      <dsp:spPr>
        <a:xfrm>
          <a:off x="0" y="3521109"/>
          <a:ext cx="10820400" cy="503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Patient movement</a:t>
          </a:r>
        </a:p>
      </dsp:txBody>
      <dsp:txXfrm>
        <a:off x="0" y="3521109"/>
        <a:ext cx="10820400" cy="503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BDB74-DA03-4A0D-BA9C-C1CC12092426}">
      <dsp:nvSpPr>
        <dsp:cNvPr id="0" name=""/>
        <dsp:cNvSpPr/>
      </dsp:nvSpPr>
      <dsp:spPr>
        <a:xfrm>
          <a:off x="0" y="321374"/>
          <a:ext cx="1690687" cy="1014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Requires expertise &amp; practice- The more you do it, the more you build confidence!</a:t>
          </a:r>
        </a:p>
      </dsp:txBody>
      <dsp:txXfrm>
        <a:off x="0" y="321374"/>
        <a:ext cx="1690687" cy="1014412"/>
      </dsp:txXfrm>
    </dsp:sp>
    <dsp:sp modelId="{051FBFED-FCE0-4119-A093-F40E03BD6055}">
      <dsp:nvSpPr>
        <dsp:cNvPr id="0" name=""/>
        <dsp:cNvSpPr/>
      </dsp:nvSpPr>
      <dsp:spPr>
        <a:xfrm>
          <a:off x="1859756" y="321374"/>
          <a:ext cx="1690687" cy="1014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Secretions, blood or vomitus can cause the view to be obscured</a:t>
          </a:r>
        </a:p>
      </dsp:txBody>
      <dsp:txXfrm>
        <a:off x="1859756" y="321374"/>
        <a:ext cx="1690687" cy="1014412"/>
      </dsp:txXfrm>
    </dsp:sp>
    <dsp:sp modelId="{C6AE7362-8A2B-4F25-B681-8161BA633744}">
      <dsp:nvSpPr>
        <dsp:cNvPr id="0" name=""/>
        <dsp:cNvSpPr/>
      </dsp:nvSpPr>
      <dsp:spPr>
        <a:xfrm>
          <a:off x="3719512" y="321374"/>
          <a:ext cx="1690687" cy="1014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Claustrophobia or uncooperative patients may not tolerate awake FOI</a:t>
          </a:r>
        </a:p>
      </dsp:txBody>
      <dsp:txXfrm>
        <a:off x="3719512" y="321374"/>
        <a:ext cx="1690687" cy="1014412"/>
      </dsp:txXfrm>
    </dsp:sp>
    <dsp:sp modelId="{87F1C27B-5DC9-4766-B508-FE0C4F382D8A}">
      <dsp:nvSpPr>
        <dsp:cNvPr id="0" name=""/>
        <dsp:cNvSpPr/>
      </dsp:nvSpPr>
      <dsp:spPr>
        <a:xfrm>
          <a:off x="0" y="1504856"/>
          <a:ext cx="1690687" cy="1014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Equipment must be available and functional</a:t>
          </a:r>
        </a:p>
      </dsp:txBody>
      <dsp:txXfrm>
        <a:off x="0" y="1504856"/>
        <a:ext cx="1690687" cy="1014412"/>
      </dsp:txXfrm>
    </dsp:sp>
    <dsp:sp modelId="{3D6A1D2E-CF8A-45FC-A833-94D548B5D78A}">
      <dsp:nvSpPr>
        <dsp:cNvPr id="0" name=""/>
        <dsp:cNvSpPr/>
      </dsp:nvSpPr>
      <dsp:spPr>
        <a:xfrm>
          <a:off x="1859756" y="1504856"/>
          <a:ext cx="1690687" cy="1014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FOI is recommended by ASA, AANA, and DAS (Difficult Airway Society)</a:t>
          </a:r>
        </a:p>
      </dsp:txBody>
      <dsp:txXfrm>
        <a:off x="1859756" y="1504856"/>
        <a:ext cx="1690687" cy="1014412"/>
      </dsp:txXfrm>
    </dsp:sp>
    <dsp:sp modelId="{250CBC81-2217-4BBA-B87C-79A239058804}">
      <dsp:nvSpPr>
        <dsp:cNvPr id="0" name=""/>
        <dsp:cNvSpPr/>
      </dsp:nvSpPr>
      <dsp:spPr>
        <a:xfrm>
          <a:off x="3719512" y="1504856"/>
          <a:ext cx="1690687" cy="1014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Regular training and simulation correlates with increased success rates</a:t>
          </a:r>
        </a:p>
      </dsp:txBody>
      <dsp:txXfrm>
        <a:off x="3719512" y="1504856"/>
        <a:ext cx="1690687" cy="1014412"/>
      </dsp:txXfrm>
    </dsp:sp>
    <dsp:sp modelId="{E3C44BDF-ADEB-4D23-BA0A-412C982FCBDE}">
      <dsp:nvSpPr>
        <dsp:cNvPr id="0" name=""/>
        <dsp:cNvSpPr/>
      </dsp:nvSpPr>
      <dsp:spPr>
        <a:xfrm>
          <a:off x="1859756" y="2688337"/>
          <a:ext cx="1690687" cy="1014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Every anesthetist should be familiar with FOI</a:t>
          </a:r>
        </a:p>
      </dsp:txBody>
      <dsp:txXfrm>
        <a:off x="1859756" y="2688337"/>
        <a:ext cx="1690687" cy="1014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840BB-E975-4B1B-8A6C-FB11F00C6050}" type="datetimeFigureOut">
              <a:rPr lang="en-US" smtClean="0"/>
              <a:t>5/24/2025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55BC2-AAF3-462F-A8A8-8CB98549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24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55BC2-AAF3-462F-A8A8-8CB9854935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9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80Mbkdcpr6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7/ALN.000000000000400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041A8-C086-CC9B-654E-5E0351264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5609" y="2371967"/>
            <a:ext cx="9296183" cy="1825096"/>
          </a:xfrm>
        </p:spPr>
        <p:txBody>
          <a:bodyPr>
            <a:noAutofit/>
          </a:bodyPr>
          <a:lstStyle/>
          <a:p>
            <a:r>
              <a:rPr lang="en-US" sz="7500" b="1" dirty="0" err="1"/>
              <a:t>FiBEROPTIC</a:t>
            </a:r>
            <a:r>
              <a:rPr lang="en-US" sz="7500" b="1" dirty="0"/>
              <a:t> INTUBATION 101: </a:t>
            </a:r>
            <a:br>
              <a:rPr lang="en-US" sz="7500" b="1" dirty="0"/>
            </a:br>
            <a:r>
              <a:rPr lang="en-US" sz="7500" b="1" dirty="0">
                <a:solidFill>
                  <a:srgbClr val="FF0000"/>
                </a:solidFill>
              </a:rPr>
              <a:t>An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83904-30E7-68F6-CAA3-EDD18E6A9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8108" y="4598526"/>
            <a:ext cx="4041321" cy="685800"/>
          </a:xfrm>
        </p:spPr>
        <p:txBody>
          <a:bodyPr/>
          <a:lstStyle/>
          <a:p>
            <a:r>
              <a:rPr lang="en-US" dirty="0"/>
              <a:t>Erica Jones, DNP, APRN, CRNA</a:t>
            </a:r>
          </a:p>
        </p:txBody>
      </p:sp>
    </p:spTree>
    <p:extLst>
      <p:ext uri="{BB962C8B-B14F-4D97-AF65-F5344CB8AC3E}">
        <p14:creationId xmlns:p14="http://schemas.microsoft.com/office/powerpoint/2010/main" val="279265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C508-E3FC-90C7-7E9F-4093E9637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Steps to perform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8E6A1-09A4-96D9-5A39-4A0CFB4A2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Pre-procedure Preparation</a:t>
            </a:r>
          </a:p>
          <a:p>
            <a:pPr marL="457200" indent="-457200">
              <a:buAutoNum type="arabicPeriod"/>
            </a:pPr>
            <a:r>
              <a:rPr lang="en-US" dirty="0"/>
              <a:t>Airway Topicalization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Crucial for awake approach</a:t>
            </a:r>
          </a:p>
          <a:p>
            <a:pPr marL="457200" indent="-457200">
              <a:buAutoNum type="arabicPeriod"/>
            </a:pPr>
            <a:r>
              <a:rPr lang="en-US" dirty="0"/>
              <a:t>Scope Preparation</a:t>
            </a:r>
          </a:p>
          <a:p>
            <a:pPr marL="457200" indent="-457200">
              <a:buAutoNum type="arabicPeriod"/>
            </a:pPr>
            <a:r>
              <a:rPr lang="en-US" dirty="0"/>
              <a:t>Intubation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B2F44E-96E0-12BC-BFC6-A3E8D9D6A58C}"/>
              </a:ext>
            </a:extLst>
          </p:cNvPr>
          <p:cNvSpPr txBox="1"/>
          <p:nvPr/>
        </p:nvSpPr>
        <p:spPr>
          <a:xfrm>
            <a:off x="9116568" y="6078845"/>
            <a:ext cx="2551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/>
              <a:t>Apfelbaum</a:t>
            </a:r>
            <a:r>
              <a:rPr lang="en-US" sz="1200" dirty="0"/>
              <a:t>, </a:t>
            </a:r>
            <a:r>
              <a:rPr lang="en-US" sz="1200" dirty="0" err="1"/>
              <a:t>J.L.,et</a:t>
            </a:r>
            <a:r>
              <a:rPr lang="en-US" sz="1200" dirty="0"/>
              <a:t> al., 2022)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595408-5385-7544-8BCC-C7132B66AD5C}"/>
              </a:ext>
            </a:extLst>
          </p:cNvPr>
          <p:cNvSpPr txBox="1"/>
          <p:nvPr/>
        </p:nvSpPr>
        <p:spPr>
          <a:xfrm>
            <a:off x="804672" y="4965192"/>
            <a:ext cx="317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0532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 Video - Awake </a:t>
            </a:r>
            <a:r>
              <a:rPr lang="en-US" dirty="0" err="1">
                <a:solidFill>
                  <a:srgbClr val="F0532B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Fibreoptic</a:t>
            </a:r>
            <a:r>
              <a:rPr 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Intubation - YouTube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C0FDA5-5162-15D7-D91B-6B510E9C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662" y="2194560"/>
            <a:ext cx="570166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5408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44809-5FDC-0878-1F84-65961943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Tips &amp; Key takeaways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FB852129-227B-1E6A-B9B2-38C3948177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94560"/>
          <a:ext cx="54102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0A091B8-DC38-4F24-986E-8ACCAB872A6B}"/>
              </a:ext>
            </a:extLst>
          </p:cNvPr>
          <p:cNvSpPr txBox="1"/>
          <p:nvPr/>
        </p:nvSpPr>
        <p:spPr>
          <a:xfrm>
            <a:off x="8988552" y="6202311"/>
            <a:ext cx="2432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/>
              <a:t>Apfelbaum</a:t>
            </a:r>
            <a:r>
              <a:rPr lang="en-US" sz="1200" dirty="0"/>
              <a:t>, </a:t>
            </a:r>
            <a:r>
              <a:rPr lang="en-US" sz="1200" dirty="0" err="1"/>
              <a:t>J.L.,et</a:t>
            </a:r>
            <a:r>
              <a:rPr lang="en-US" sz="1200" dirty="0"/>
              <a:t> al., 2022)</a:t>
            </a:r>
          </a:p>
        </p:txBody>
      </p:sp>
      <p:sp>
        <p:nvSpPr>
          <p:cNvPr id="5" name="AutoShape 2" descr="Image result for key">
            <a:extLst>
              <a:ext uri="{FF2B5EF4-FFF2-40B4-BE49-F238E27FC236}">
                <a16:creationId xmlns:a16="http://schemas.microsoft.com/office/drawing/2014/main" id="{959B74B2-AAE9-6538-2148-31ADC77384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key">
            <a:extLst>
              <a:ext uri="{FF2B5EF4-FFF2-40B4-BE49-F238E27FC236}">
                <a16:creationId xmlns:a16="http://schemas.microsoft.com/office/drawing/2014/main" id="{263707BE-9980-9FB5-BACF-715E4B533B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key">
            <a:extLst>
              <a:ext uri="{FF2B5EF4-FFF2-40B4-BE49-F238E27FC236}">
                <a16:creationId xmlns:a16="http://schemas.microsoft.com/office/drawing/2014/main" id="{A7CDD6F6-C574-2EF4-5279-2E577FC763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key">
            <a:extLst>
              <a:ext uri="{FF2B5EF4-FFF2-40B4-BE49-F238E27FC236}">
                <a16:creationId xmlns:a16="http://schemas.microsoft.com/office/drawing/2014/main" id="{D52038B1-CA9C-6037-A111-904D48B9F1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The Rules on the Key Employee Exemption Under the FMLA (Part II ...">
            <a:extLst>
              <a:ext uri="{FF2B5EF4-FFF2-40B4-BE49-F238E27FC236}">
                <a16:creationId xmlns:a16="http://schemas.microsoft.com/office/drawing/2014/main" id="{2F346DCD-8C8F-D95B-E43E-961CFBA5D3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2051304" cy="205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Image result for key">
            <a:extLst>
              <a:ext uri="{FF2B5EF4-FFF2-40B4-BE49-F238E27FC236}">
                <a16:creationId xmlns:a16="http://schemas.microsoft.com/office/drawing/2014/main" id="{1CE40C14-AA33-9B54-FF4D-437E66262E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A cartoon key with a face and hands&#10;&#10;Description automatically generated">
            <a:extLst>
              <a:ext uri="{FF2B5EF4-FFF2-40B4-BE49-F238E27FC236}">
                <a16:creationId xmlns:a16="http://schemas.microsoft.com/office/drawing/2014/main" id="{A4857CF3-53D4-9D0E-9041-7AE8A4F4F9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2357437"/>
            <a:ext cx="3499104" cy="322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2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77D6507-8E8D-40E1-A7B9-63012EF9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6308E-677D-108C-4294-B3BC8BC7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3DB0F-2DAC-0DFD-68D2-E5785378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40" y="720725"/>
            <a:ext cx="9448800" cy="18250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0000" b="1" dirty="0"/>
              <a:t>Thank you! </a:t>
            </a:r>
            <a:br>
              <a:rPr lang="en-US" sz="6000" b="1" dirty="0"/>
            </a:br>
            <a:endParaRPr lang="en-US" sz="6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0AC36D-621D-F3EF-174B-9D71F719BDA7}"/>
              </a:ext>
            </a:extLst>
          </p:cNvPr>
          <p:cNvSpPr txBox="1"/>
          <p:nvPr/>
        </p:nvSpPr>
        <p:spPr>
          <a:xfrm>
            <a:off x="1082040" y="5179663"/>
            <a:ext cx="11594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/>
              <a:t>MERCI BEAUCOUP!</a:t>
            </a:r>
            <a:endParaRPr lang="en-US" sz="9000" dirty="0"/>
          </a:p>
        </p:txBody>
      </p:sp>
    </p:spTree>
    <p:extLst>
      <p:ext uri="{BB962C8B-B14F-4D97-AF65-F5344CB8AC3E}">
        <p14:creationId xmlns:p14="http://schemas.microsoft.com/office/powerpoint/2010/main" val="533661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70BE-D6AB-0721-653E-2FCCC07DA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41D40-1945-A97E-B113-2BA3B5BD7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Apfelbaum</a:t>
            </a:r>
            <a:r>
              <a:rPr lang="en-US" dirty="0"/>
              <a:t>, J.L., et al. (2022). Practice Guidelines for Management of the Difficult Airway: An Updated Report by the American Society of Anesthesiologists. Anesthesiology, 136 (1), 31-81. </a:t>
            </a:r>
            <a:r>
              <a:rPr lang="en-US" dirty="0">
                <a:hlinkClick r:id="rId2"/>
              </a:rPr>
              <a:t>https://doi.org/10.1097/ALN.0000000000004002</a:t>
            </a:r>
            <a:endParaRPr lang="en-US" dirty="0"/>
          </a:p>
          <a:p>
            <a:r>
              <a:rPr lang="en-US" dirty="0"/>
              <a:t>Barash, P.G., et al. (2021). Clinical Anesthesia (9</a:t>
            </a:r>
            <a:r>
              <a:rPr lang="en-US" baseline="30000" dirty="0"/>
              <a:t>th</a:t>
            </a:r>
            <a:r>
              <a:rPr lang="en-US" dirty="0"/>
              <a:t> ed.) Wolters Kluwer.</a:t>
            </a:r>
          </a:p>
          <a:p>
            <a:r>
              <a:rPr lang="en-US" dirty="0" err="1"/>
              <a:t>Benumof</a:t>
            </a:r>
            <a:r>
              <a:rPr lang="en-US" dirty="0"/>
              <a:t>, J.L. (2007). Airway Management: Principles and Practice.</a:t>
            </a:r>
          </a:p>
          <a:p>
            <a:r>
              <a:rPr lang="en-US" dirty="0"/>
              <a:t>Miller, R.D., et al. (2020). Miller’s Anesthesia (9</a:t>
            </a:r>
            <a:r>
              <a:rPr lang="en-US" baseline="30000" dirty="0"/>
              <a:t>th</a:t>
            </a:r>
            <a:r>
              <a:rPr lang="en-US" dirty="0"/>
              <a:t> ed., Chapter 55).</a:t>
            </a:r>
          </a:p>
          <a:p>
            <a:r>
              <a:rPr lang="en-US" dirty="0"/>
              <a:t>Rosenblatt, W. H., &amp; </a:t>
            </a:r>
            <a:r>
              <a:rPr lang="en-US" dirty="0" err="1"/>
              <a:t>Sukhupragram</a:t>
            </a:r>
            <a:r>
              <a:rPr lang="en-US" dirty="0"/>
              <a:t>, W. (2020). In R.D. Miller (Ed.), Miller’s Anesthesia (9</a:t>
            </a:r>
            <a:r>
              <a:rPr lang="en-US" baseline="30000" dirty="0"/>
              <a:t>th</a:t>
            </a:r>
            <a:r>
              <a:rPr lang="en-US" dirty="0"/>
              <a:t> ed., pp. 1645-1670). Elsevier.</a:t>
            </a:r>
          </a:p>
        </p:txBody>
      </p:sp>
    </p:spTree>
    <p:extLst>
      <p:ext uri="{BB962C8B-B14F-4D97-AF65-F5344CB8AC3E}">
        <p14:creationId xmlns:p14="http://schemas.microsoft.com/office/powerpoint/2010/main" val="125274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FD3B9-40A8-EA8D-C6A7-D1633B545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769B6-3AEE-DB45-C985-41FEA1ECC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Introduction to FOI</a:t>
            </a:r>
          </a:p>
          <a:p>
            <a:r>
              <a:rPr lang="en-US" sz="3200" dirty="0"/>
              <a:t>Indications</a:t>
            </a:r>
          </a:p>
          <a:p>
            <a:r>
              <a:rPr lang="en-US" sz="3200" dirty="0"/>
              <a:t>Contraindications</a:t>
            </a:r>
          </a:p>
          <a:p>
            <a:r>
              <a:rPr lang="en-US" sz="3200" dirty="0"/>
              <a:t>Advantages</a:t>
            </a:r>
          </a:p>
          <a:p>
            <a:r>
              <a:rPr lang="en-US" sz="3200" dirty="0"/>
              <a:t>Complications &amp; Possible Challenges</a:t>
            </a:r>
          </a:p>
          <a:p>
            <a:r>
              <a:rPr lang="en-US" sz="3200" dirty="0"/>
              <a:t>Approaches</a:t>
            </a:r>
          </a:p>
          <a:p>
            <a:r>
              <a:rPr lang="en-US" sz="3200" dirty="0"/>
              <a:t>Steps to Perform</a:t>
            </a:r>
          </a:p>
          <a:p>
            <a:r>
              <a:rPr lang="en-US" sz="3200" dirty="0"/>
              <a:t>Final Tips &amp; Key Takeaways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66F82-8023-29B4-534F-B44367C38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6" r="14803" b="1957"/>
          <a:stretch/>
        </p:blipFill>
        <p:spPr>
          <a:xfrm>
            <a:off x="8281617" y="2194560"/>
            <a:ext cx="2746047" cy="402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738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3EE95-2FE4-CDF6-D6F4-2D57578BE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48148" y="1139277"/>
            <a:ext cx="13462908" cy="1293028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Introduction to </a:t>
            </a:r>
            <a:r>
              <a:rPr lang="en-US" sz="6000" b="1" dirty="0" err="1">
                <a:solidFill>
                  <a:srgbClr val="FF0000"/>
                </a:solidFill>
              </a:rPr>
              <a:t>foi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CC5C-CECE-0909-BAEA-689DBFCE8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706624"/>
            <a:ext cx="10820400" cy="4024125"/>
          </a:xfrm>
        </p:spPr>
        <p:txBody>
          <a:bodyPr/>
          <a:lstStyle/>
          <a:p>
            <a:r>
              <a:rPr lang="en-US" dirty="0"/>
              <a:t>What is fiberoptic intubation?</a:t>
            </a:r>
          </a:p>
          <a:p>
            <a:pPr lvl="1"/>
            <a:r>
              <a:rPr lang="en-US" dirty="0"/>
              <a:t>Fiberoptic intubation (FOI) involves the placement of an endotracheal tube (ETT) into the trachea under direct visualization by utilizing a flexible fiberoptic bronchoscope.</a:t>
            </a:r>
          </a:p>
          <a:p>
            <a:r>
              <a:rPr lang="en-US" dirty="0"/>
              <a:t>FOI is the gold standard for securing a difficult airway, particularly when the goal is to maintain spontaneous ventilation.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E718B7-3CDB-E18E-1BA3-CE0737F38246}"/>
              </a:ext>
            </a:extLst>
          </p:cNvPr>
          <p:cNvSpPr txBox="1"/>
          <p:nvPr/>
        </p:nvSpPr>
        <p:spPr>
          <a:xfrm>
            <a:off x="9034272" y="6023599"/>
            <a:ext cx="2697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(Miller, R.D. et al., 2020)</a:t>
            </a:r>
          </a:p>
        </p:txBody>
      </p:sp>
    </p:spTree>
    <p:extLst>
      <p:ext uri="{BB962C8B-B14F-4D97-AF65-F5344CB8AC3E}">
        <p14:creationId xmlns:p14="http://schemas.microsoft.com/office/powerpoint/2010/main" val="1763295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1A81-6179-6D71-23BB-B993B9895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4AF61-0EEB-D4BD-1CCB-EDD1ADF56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difficult airway is anticipated, especially when the following are present:</a:t>
            </a:r>
          </a:p>
          <a:p>
            <a:pPr lvl="1"/>
            <a:r>
              <a:rPr lang="en-US" dirty="0"/>
              <a:t>Anatomical anomalies/Congenital abnormalities</a:t>
            </a:r>
          </a:p>
          <a:p>
            <a:pPr lvl="1"/>
            <a:r>
              <a:rPr lang="en-US" dirty="0"/>
              <a:t>Restricted mouth opening</a:t>
            </a:r>
          </a:p>
          <a:p>
            <a:pPr lvl="1"/>
            <a:r>
              <a:rPr lang="en-US" dirty="0"/>
              <a:t>Cervical spine immobility</a:t>
            </a:r>
          </a:p>
          <a:p>
            <a:pPr lvl="1"/>
            <a:r>
              <a:rPr lang="en-US" dirty="0"/>
              <a:t>Facial trauma</a:t>
            </a:r>
          </a:p>
          <a:p>
            <a:pPr lvl="1"/>
            <a:r>
              <a:rPr lang="en-US" dirty="0"/>
              <a:t>Morbid obesity</a:t>
            </a:r>
          </a:p>
          <a:p>
            <a:pPr lvl="1"/>
            <a:r>
              <a:rPr lang="en-US" dirty="0"/>
              <a:t>Upper airway tumors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7701D0-D0A8-99E5-8202-F537E5992BCB}"/>
              </a:ext>
            </a:extLst>
          </p:cNvPr>
          <p:cNvSpPr txBox="1"/>
          <p:nvPr/>
        </p:nvSpPr>
        <p:spPr>
          <a:xfrm>
            <a:off x="6208776" y="760650"/>
            <a:ext cx="6547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INDICATIONS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C6A470-3271-ACA4-B7A6-454A0A1648D4}"/>
              </a:ext>
            </a:extLst>
          </p:cNvPr>
          <p:cNvSpPr txBox="1"/>
          <p:nvPr/>
        </p:nvSpPr>
        <p:spPr>
          <a:xfrm>
            <a:off x="9153144" y="6217344"/>
            <a:ext cx="3858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/>
              <a:t>Apfelbaum</a:t>
            </a:r>
            <a:r>
              <a:rPr lang="en-US" sz="1200" dirty="0"/>
              <a:t>, </a:t>
            </a:r>
            <a:r>
              <a:rPr lang="en-US" sz="1200" dirty="0" err="1"/>
              <a:t>J.L.,et</a:t>
            </a:r>
            <a:r>
              <a:rPr lang="en-US" sz="1200" dirty="0"/>
              <a:t> al., 2022)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3F7BC-16F0-C38E-5711-3FA9D60F6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912" y="3087430"/>
            <a:ext cx="3611880" cy="27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9623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ounded Rectangle 14">
            <a:extLst>
              <a:ext uri="{FF2B5EF4-FFF2-40B4-BE49-F238E27FC236}">
                <a16:creationId xmlns:a16="http://schemas.microsoft.com/office/drawing/2014/main" id="{1FDFF85F-F105-40D5-9793-90419158C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5AB47A4-BA8C-4250-88BD-D49C68C5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39" name="Picture 1038">
            <a:extLst>
              <a:ext uri="{FF2B5EF4-FFF2-40B4-BE49-F238E27FC236}">
                <a16:creationId xmlns:a16="http://schemas.microsoft.com/office/drawing/2014/main" id="{66C8958D-EB99-414F-B735-863B67BB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B7AC6E-E27B-46E0-DCD4-96E402B6A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96" y="1788501"/>
            <a:ext cx="3687417" cy="1920372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</a:rPr>
              <a:t>ASA Difficult airway algorithm</a:t>
            </a:r>
          </a:p>
        </p:txBody>
      </p:sp>
      <p:pic>
        <p:nvPicPr>
          <p:cNvPr id="1041" name="Picture 1040">
            <a:extLst>
              <a:ext uri="{FF2B5EF4-FFF2-40B4-BE49-F238E27FC236}">
                <a16:creationId xmlns:a16="http://schemas.microsoft.com/office/drawing/2014/main" id="{39E5F3CB-7BDD-4E64-B274-CD900F08C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pic>
        <p:nvPicPr>
          <p:cNvPr id="1028" name="Picture 4" descr="Anesthesia Patient Safety Foundation Update: 2022 American Society of ...">
            <a:extLst>
              <a:ext uri="{FF2B5EF4-FFF2-40B4-BE49-F238E27FC236}">
                <a16:creationId xmlns:a16="http://schemas.microsoft.com/office/drawing/2014/main" id="{A94CBFD7-FCAA-F22B-9F33-7142D844E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5272" y="283464"/>
            <a:ext cx="5900928" cy="63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58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0BDA-4AD5-9B8E-A291-077AAD9E6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Contraindications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D85D6-4261-FD07-7040-432B3AA3B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Uncontrolled bleeding</a:t>
            </a:r>
          </a:p>
          <a:p>
            <a:r>
              <a:rPr lang="en-US" dirty="0"/>
              <a:t>Copious secretions </a:t>
            </a:r>
          </a:p>
          <a:p>
            <a:r>
              <a:rPr lang="en-US" dirty="0"/>
              <a:t>Severe airway obstruction</a:t>
            </a:r>
          </a:p>
          <a:p>
            <a:r>
              <a:rPr lang="en-US" dirty="0"/>
              <a:t>Lack of patient cooperation</a:t>
            </a:r>
          </a:p>
          <a:p>
            <a:r>
              <a:rPr lang="en-US" dirty="0"/>
              <a:t>Inability to topically anesthetize the airway</a:t>
            </a:r>
          </a:p>
          <a:p>
            <a:r>
              <a:rPr lang="en-US" dirty="0"/>
              <a:t>Severe facial or nasal trauma (if considering nasal route)</a:t>
            </a:r>
          </a:p>
          <a:p>
            <a:r>
              <a:rPr lang="en-US" dirty="0"/>
              <a:t>Limited operator experience (in high risk situations)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7E51D-287D-522E-1048-CAC91D20E042}"/>
              </a:ext>
            </a:extLst>
          </p:cNvPr>
          <p:cNvSpPr txBox="1"/>
          <p:nvPr/>
        </p:nvSpPr>
        <p:spPr>
          <a:xfrm>
            <a:off x="9375648" y="5991999"/>
            <a:ext cx="2130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/>
              <a:t>Benumof</a:t>
            </a:r>
            <a:r>
              <a:rPr lang="en-US" sz="1200" dirty="0"/>
              <a:t>, J.L., 2007)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A62D8-5717-FE52-D855-55F7A89B7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11" y="1928812"/>
            <a:ext cx="30003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84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5F61-35BC-A285-D4E2-E9444230C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ADvantages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49A05-AA55-407C-BF81-4EC62675F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Maintains spontaneous ventilation</a:t>
            </a:r>
          </a:p>
          <a:p>
            <a:r>
              <a:rPr lang="en-US" dirty="0"/>
              <a:t>Minimal cervical spine movement</a:t>
            </a:r>
          </a:p>
          <a:p>
            <a:r>
              <a:rPr lang="en-US" dirty="0"/>
              <a:t>Ideal for awake intubation</a:t>
            </a:r>
          </a:p>
          <a:p>
            <a:r>
              <a:rPr lang="en-US" dirty="0"/>
              <a:t>High success rates in anticipated difficult airways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0310B7-654E-2920-E7C5-52837C7EE27B}"/>
              </a:ext>
            </a:extLst>
          </p:cNvPr>
          <p:cNvSpPr txBox="1"/>
          <p:nvPr/>
        </p:nvSpPr>
        <p:spPr>
          <a:xfrm>
            <a:off x="8732520" y="5955127"/>
            <a:ext cx="3648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(Barash, P.G., et al., 2021)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A01BF-798F-DFBF-CAAC-D49F28A5A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712" y="2194560"/>
            <a:ext cx="3300984" cy="33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02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5CB1F-649F-FBE2-B4C3-591094D9D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7784" y="1267293"/>
            <a:ext cx="12576048" cy="1293028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FF0000"/>
                </a:solidFill>
              </a:rPr>
              <a:t>Complications &amp; possible challenges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7F9D77C7-2F2C-3252-1BFD-FB0DF5D146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2920" y="2450593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44131CC-D98F-2EBE-1ACF-F1407681D447}"/>
              </a:ext>
            </a:extLst>
          </p:cNvPr>
          <p:cNvSpPr txBox="1"/>
          <p:nvPr/>
        </p:nvSpPr>
        <p:spPr>
          <a:xfrm>
            <a:off x="9409176" y="6110871"/>
            <a:ext cx="215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(Miller, R.D. et al., 2020)</a:t>
            </a:r>
          </a:p>
        </p:txBody>
      </p:sp>
      <p:pic>
        <p:nvPicPr>
          <p:cNvPr id="6" name="Picture 5" descr="A group of people wearing scrubs and face masks&#10;&#10;Description automatically generated">
            <a:extLst>
              <a:ext uri="{FF2B5EF4-FFF2-40B4-BE49-F238E27FC236}">
                <a16:creationId xmlns:a16="http://schemas.microsoft.com/office/drawing/2014/main" id="{074A9962-1789-9D70-C7AE-491D7854FC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6872" y="2450593"/>
            <a:ext cx="4346448" cy="302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1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7AD4-AD9B-FE29-4333-4DF023E9F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1AD51-5E7B-45F1-1EF5-A65D0D88A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Awake vs. Asleep</a:t>
            </a:r>
          </a:p>
          <a:p>
            <a:pPr lvl="1"/>
            <a:r>
              <a:rPr lang="en-US" dirty="0"/>
              <a:t>Awake FOI is most commonly used when difficult intubation is anticipated, great to avoid loss of airway control</a:t>
            </a:r>
          </a:p>
          <a:p>
            <a:pPr lvl="1"/>
            <a:r>
              <a:rPr lang="en-US" dirty="0"/>
              <a:t>Patient cooperation, topical anesthesia and light sedation are required with this approach</a:t>
            </a:r>
          </a:p>
          <a:p>
            <a:pPr lvl="1"/>
            <a:r>
              <a:rPr lang="en-US" dirty="0"/>
              <a:t>Asleep FOI is reserved for patients where awake FOI is not feasible</a:t>
            </a:r>
          </a:p>
          <a:p>
            <a:pPr lvl="1"/>
            <a:r>
              <a:rPr lang="en-US" dirty="0"/>
              <a:t>An assurance of the ability to ventilate a patient via mask or supraglottic airway device prior to asleep FOI</a:t>
            </a:r>
          </a:p>
          <a:p>
            <a:r>
              <a:rPr lang="en-US" dirty="0"/>
              <a:t>Nasal vs. Oral</a:t>
            </a:r>
          </a:p>
          <a:p>
            <a:pPr lvl="1"/>
            <a:r>
              <a:rPr lang="en-US" dirty="0"/>
              <a:t>Nasal route is preferred in awake patients</a:t>
            </a:r>
          </a:p>
          <a:p>
            <a:pPr lvl="1"/>
            <a:r>
              <a:rPr lang="en-US" dirty="0"/>
              <a:t>Oral route is often facilitated utilizing an OPA to help guide the scope and maintain airway patency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0439B4-7945-05DD-00F0-23861A9A95F6}"/>
              </a:ext>
            </a:extLst>
          </p:cNvPr>
          <p:cNvSpPr txBox="1"/>
          <p:nvPr/>
        </p:nvSpPr>
        <p:spPr>
          <a:xfrm>
            <a:off x="9180576" y="6309360"/>
            <a:ext cx="261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(Miller, R.D. et al., 2020</a:t>
            </a:r>
            <a:r>
              <a:rPr lang="en-US" sz="18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849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1771</TotalTime>
  <Words>648</Words>
  <Application>Microsoft Office PowerPoint</Application>
  <PresentationFormat>Widescreen</PresentationFormat>
  <Paragraphs>88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Century Gothic</vt:lpstr>
      <vt:lpstr>Wingdings</vt:lpstr>
      <vt:lpstr>Vapor Trail</vt:lpstr>
      <vt:lpstr>FiBEROPTIC INTUBATION 101:  An overview</vt:lpstr>
      <vt:lpstr>Agenda</vt:lpstr>
      <vt:lpstr>Introduction to foi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ASA Difficult airway algorithm</vt:lpstr>
      <vt:lpstr>Contraindications</vt:lpstr>
      <vt:lpstr>ADvantages</vt:lpstr>
      <vt:lpstr>Complications &amp; possible challenges</vt:lpstr>
      <vt:lpstr>Approaches</vt:lpstr>
      <vt:lpstr>Steps to perform</vt:lpstr>
      <vt:lpstr>Tips &amp; Key takeaways</vt:lpstr>
      <vt:lpstr>Thank you! 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FiBEROPTIC INTUBATION 101: An overview</dc:title>
  <dc:creator>Jones, Erica</dc:creator>
  <cp:lastModifiedBy>Jones, Erica</cp:lastModifiedBy>
  <cp:revision>8</cp:revision>
  <dcterms:created xsi:type="dcterms:W3CDTF">2025-05-24T02:28:11Z</dcterms:created>
  <dcterms:modified xsi:type="dcterms:W3CDTF">2025-05-25T07:59:59Z</dcterms:modified>
</cp:coreProperties>
</file>