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18"/>
  </p:notesMasterIdLst>
  <p:sldIdLst>
    <p:sldId id="256" r:id="rId2"/>
    <p:sldId id="257" r:id="rId3"/>
    <p:sldId id="258" r:id="rId4"/>
    <p:sldId id="260" r:id="rId5"/>
    <p:sldId id="259" r:id="rId6"/>
    <p:sldId id="261" r:id="rId7"/>
    <p:sldId id="262" r:id="rId8"/>
    <p:sldId id="271" r:id="rId9"/>
    <p:sldId id="265" r:id="rId10"/>
    <p:sldId id="272" r:id="rId11"/>
    <p:sldId id="263" r:id="rId12"/>
    <p:sldId id="266" r:id="rId13"/>
    <p:sldId id="267" r:id="rId14"/>
    <p:sldId id="268" r:id="rId15"/>
    <p:sldId id="269"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196" autoAdjust="0"/>
  </p:normalViewPr>
  <p:slideViewPr>
    <p:cSldViewPr snapToGrid="0">
      <p:cViewPr>
        <p:scale>
          <a:sx n="77" d="100"/>
          <a:sy n="77" d="100"/>
        </p:scale>
        <p:origin x="797"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EA0439-DF60-4281-8E35-D74FD7FBA93E}"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B472BBA0-7F45-497D-BB1C-B63D7571E46A}">
      <dgm:prSet custT="1"/>
      <dgm:spPr/>
      <dgm:t>
        <a:bodyPr/>
        <a:lstStyle/>
        <a:p>
          <a:r>
            <a:rPr lang="en-US" sz="2000" dirty="0"/>
            <a:t>A DLT  is bifurcated with an endotracheal and endobronchial lumen.</a:t>
          </a:r>
        </a:p>
      </dgm:t>
    </dgm:pt>
    <dgm:pt modelId="{31B7893D-2ABE-42C9-A6E0-D8FAD98D87D9}" type="parTrans" cxnId="{92FE6214-76A7-4947-9C11-DC4164363510}">
      <dgm:prSet/>
      <dgm:spPr/>
      <dgm:t>
        <a:bodyPr/>
        <a:lstStyle/>
        <a:p>
          <a:endParaRPr lang="en-US"/>
        </a:p>
      </dgm:t>
    </dgm:pt>
    <dgm:pt modelId="{1DD193CB-072F-4B08-AE7F-FD2C0019D048}" type="sibTrans" cxnId="{92FE6214-76A7-4947-9C11-DC4164363510}">
      <dgm:prSet/>
      <dgm:spPr/>
      <dgm:t>
        <a:bodyPr/>
        <a:lstStyle/>
        <a:p>
          <a:endParaRPr lang="en-US"/>
        </a:p>
      </dgm:t>
    </dgm:pt>
    <dgm:pt modelId="{A1446D93-6D44-4EC3-B97B-56EBB2E853BA}">
      <dgm:prSet custT="1"/>
      <dgm:spPr/>
      <dgm:t>
        <a:bodyPr/>
        <a:lstStyle/>
        <a:p>
          <a:r>
            <a:rPr lang="en-US" sz="2000" dirty="0"/>
            <a:t>The two lumens are color coded: </a:t>
          </a:r>
        </a:p>
      </dgm:t>
    </dgm:pt>
    <dgm:pt modelId="{EEFBF60C-0946-4F10-9286-B9C4810983BB}" type="parTrans" cxnId="{C045417F-0AA3-4AAE-967C-743F9985A7C2}">
      <dgm:prSet/>
      <dgm:spPr/>
      <dgm:t>
        <a:bodyPr/>
        <a:lstStyle/>
        <a:p>
          <a:endParaRPr lang="en-US"/>
        </a:p>
      </dgm:t>
    </dgm:pt>
    <dgm:pt modelId="{9FABF913-B0AD-4950-9436-1DBFD189C1A6}" type="sibTrans" cxnId="{C045417F-0AA3-4AAE-967C-743F9985A7C2}">
      <dgm:prSet/>
      <dgm:spPr/>
      <dgm:t>
        <a:bodyPr/>
        <a:lstStyle/>
        <a:p>
          <a:endParaRPr lang="en-US"/>
        </a:p>
      </dgm:t>
    </dgm:pt>
    <dgm:pt modelId="{A0513230-B41F-416E-9838-9DCA74D35034}">
      <dgm:prSet custT="1"/>
      <dgm:spPr/>
      <dgm:t>
        <a:bodyPr/>
        <a:lstStyle/>
        <a:p>
          <a:r>
            <a:rPr lang="en-US" sz="2000" dirty="0"/>
            <a:t>White ~tracheal</a:t>
          </a:r>
        </a:p>
      </dgm:t>
    </dgm:pt>
    <dgm:pt modelId="{C60BD995-FAF5-422C-B061-6E55CDD7BE1C}" type="parTrans" cxnId="{45C5E371-3FC3-4062-967B-219C7E418249}">
      <dgm:prSet/>
      <dgm:spPr/>
      <dgm:t>
        <a:bodyPr/>
        <a:lstStyle/>
        <a:p>
          <a:endParaRPr lang="en-US"/>
        </a:p>
      </dgm:t>
    </dgm:pt>
    <dgm:pt modelId="{A03AC583-E7F4-4EAD-9495-E33AD47D521B}" type="sibTrans" cxnId="{45C5E371-3FC3-4062-967B-219C7E418249}">
      <dgm:prSet/>
      <dgm:spPr/>
      <dgm:t>
        <a:bodyPr/>
        <a:lstStyle/>
        <a:p>
          <a:endParaRPr lang="en-US"/>
        </a:p>
      </dgm:t>
    </dgm:pt>
    <dgm:pt modelId="{E3A4A300-1391-4B67-95A5-74940939AA8B}">
      <dgm:prSet custT="1"/>
      <dgm:spPr/>
      <dgm:t>
        <a:bodyPr/>
        <a:lstStyle/>
        <a:p>
          <a:r>
            <a:rPr lang="en-US" sz="2000" dirty="0"/>
            <a:t>Blue~ bronchial</a:t>
          </a:r>
        </a:p>
      </dgm:t>
    </dgm:pt>
    <dgm:pt modelId="{63C34CC7-17FC-482B-838D-6F4D49964E23}" type="parTrans" cxnId="{B05DBDA8-83DE-4ED9-AC84-82222B7EB0E5}">
      <dgm:prSet/>
      <dgm:spPr/>
      <dgm:t>
        <a:bodyPr/>
        <a:lstStyle/>
        <a:p>
          <a:endParaRPr lang="en-US"/>
        </a:p>
      </dgm:t>
    </dgm:pt>
    <dgm:pt modelId="{685AB4DF-067F-4E66-8ED4-19002FB9A8A5}" type="sibTrans" cxnId="{B05DBDA8-83DE-4ED9-AC84-82222B7EB0E5}">
      <dgm:prSet/>
      <dgm:spPr/>
      <dgm:t>
        <a:bodyPr/>
        <a:lstStyle/>
        <a:p>
          <a:endParaRPr lang="en-US"/>
        </a:p>
      </dgm:t>
    </dgm:pt>
    <dgm:pt modelId="{2B349FE0-8BE6-4AAD-8E75-5FEA544610B0}" type="pres">
      <dgm:prSet presAssocID="{81EA0439-DF60-4281-8E35-D74FD7FBA93E}" presName="vert0" presStyleCnt="0">
        <dgm:presLayoutVars>
          <dgm:dir/>
          <dgm:animOne val="branch"/>
          <dgm:animLvl val="lvl"/>
        </dgm:presLayoutVars>
      </dgm:prSet>
      <dgm:spPr/>
    </dgm:pt>
    <dgm:pt modelId="{7C25E1B8-92F8-48B9-A332-DB96134DD1E7}" type="pres">
      <dgm:prSet presAssocID="{B472BBA0-7F45-497D-BB1C-B63D7571E46A}" presName="thickLine" presStyleLbl="alignNode1" presStyleIdx="0" presStyleCnt="4"/>
      <dgm:spPr/>
    </dgm:pt>
    <dgm:pt modelId="{DF06BDB3-53E2-49DE-86F6-58075F3030FB}" type="pres">
      <dgm:prSet presAssocID="{B472BBA0-7F45-497D-BB1C-B63D7571E46A}" presName="horz1" presStyleCnt="0"/>
      <dgm:spPr/>
    </dgm:pt>
    <dgm:pt modelId="{E36DB688-27B8-40A6-83B1-CA35A1EF0460}" type="pres">
      <dgm:prSet presAssocID="{B472BBA0-7F45-497D-BB1C-B63D7571E46A}" presName="tx1" presStyleLbl="revTx" presStyleIdx="0" presStyleCnt="4"/>
      <dgm:spPr/>
    </dgm:pt>
    <dgm:pt modelId="{16D36932-F2FE-43BA-81DB-0E54400827AF}" type="pres">
      <dgm:prSet presAssocID="{B472BBA0-7F45-497D-BB1C-B63D7571E46A}" presName="vert1" presStyleCnt="0"/>
      <dgm:spPr/>
    </dgm:pt>
    <dgm:pt modelId="{1D90E6A0-D419-4AAF-8A92-6F5AC074D083}" type="pres">
      <dgm:prSet presAssocID="{A1446D93-6D44-4EC3-B97B-56EBB2E853BA}" presName="thickLine" presStyleLbl="alignNode1" presStyleIdx="1" presStyleCnt="4"/>
      <dgm:spPr/>
    </dgm:pt>
    <dgm:pt modelId="{9AADDBC8-1F2F-43AC-B240-2AA83A42D8C6}" type="pres">
      <dgm:prSet presAssocID="{A1446D93-6D44-4EC3-B97B-56EBB2E853BA}" presName="horz1" presStyleCnt="0"/>
      <dgm:spPr/>
    </dgm:pt>
    <dgm:pt modelId="{2DE0E852-2FD7-42AC-A06B-29D48DBCF4A5}" type="pres">
      <dgm:prSet presAssocID="{A1446D93-6D44-4EC3-B97B-56EBB2E853BA}" presName="tx1" presStyleLbl="revTx" presStyleIdx="1" presStyleCnt="4"/>
      <dgm:spPr/>
    </dgm:pt>
    <dgm:pt modelId="{AB2E077D-DC0A-4E58-913B-9EB4E0DA3548}" type="pres">
      <dgm:prSet presAssocID="{A1446D93-6D44-4EC3-B97B-56EBB2E853BA}" presName="vert1" presStyleCnt="0"/>
      <dgm:spPr/>
    </dgm:pt>
    <dgm:pt modelId="{36256455-6D30-4B4C-B2B4-0C02706D2FFB}" type="pres">
      <dgm:prSet presAssocID="{A0513230-B41F-416E-9838-9DCA74D35034}" presName="thickLine" presStyleLbl="alignNode1" presStyleIdx="2" presStyleCnt="4"/>
      <dgm:spPr/>
    </dgm:pt>
    <dgm:pt modelId="{2836287E-AD10-41FD-BFC8-5DB4BC20941A}" type="pres">
      <dgm:prSet presAssocID="{A0513230-B41F-416E-9838-9DCA74D35034}" presName="horz1" presStyleCnt="0"/>
      <dgm:spPr/>
    </dgm:pt>
    <dgm:pt modelId="{A6A7C2D3-917F-43A4-B74B-CE9D7E7BF09C}" type="pres">
      <dgm:prSet presAssocID="{A0513230-B41F-416E-9838-9DCA74D35034}" presName="tx1" presStyleLbl="revTx" presStyleIdx="2" presStyleCnt="4"/>
      <dgm:spPr/>
    </dgm:pt>
    <dgm:pt modelId="{A8F26156-2047-4C55-B318-3CD0073540DD}" type="pres">
      <dgm:prSet presAssocID="{A0513230-B41F-416E-9838-9DCA74D35034}" presName="vert1" presStyleCnt="0"/>
      <dgm:spPr/>
    </dgm:pt>
    <dgm:pt modelId="{569BEDEA-06E6-4DAC-898F-B6E96CCE2253}" type="pres">
      <dgm:prSet presAssocID="{E3A4A300-1391-4B67-95A5-74940939AA8B}" presName="thickLine" presStyleLbl="alignNode1" presStyleIdx="3" presStyleCnt="4"/>
      <dgm:spPr/>
    </dgm:pt>
    <dgm:pt modelId="{2334E3B4-01B2-4662-8130-CCB3C77EE1EC}" type="pres">
      <dgm:prSet presAssocID="{E3A4A300-1391-4B67-95A5-74940939AA8B}" presName="horz1" presStyleCnt="0"/>
      <dgm:spPr/>
    </dgm:pt>
    <dgm:pt modelId="{2E6135FD-4082-46FE-8F02-FF7B4C384EAE}" type="pres">
      <dgm:prSet presAssocID="{E3A4A300-1391-4B67-95A5-74940939AA8B}" presName="tx1" presStyleLbl="revTx" presStyleIdx="3" presStyleCnt="4"/>
      <dgm:spPr/>
    </dgm:pt>
    <dgm:pt modelId="{379554E0-F7DF-44F2-B2D8-87EF61D8AFD8}" type="pres">
      <dgm:prSet presAssocID="{E3A4A300-1391-4B67-95A5-74940939AA8B}" presName="vert1" presStyleCnt="0"/>
      <dgm:spPr/>
    </dgm:pt>
  </dgm:ptLst>
  <dgm:cxnLst>
    <dgm:cxn modelId="{92FE6214-76A7-4947-9C11-DC4164363510}" srcId="{81EA0439-DF60-4281-8E35-D74FD7FBA93E}" destId="{B472BBA0-7F45-497D-BB1C-B63D7571E46A}" srcOrd="0" destOrd="0" parTransId="{31B7893D-2ABE-42C9-A6E0-D8FAD98D87D9}" sibTransId="{1DD193CB-072F-4B08-AE7F-FD2C0019D048}"/>
    <dgm:cxn modelId="{55549C4D-022D-4C34-9590-1BA33BF5C245}" type="presOf" srcId="{E3A4A300-1391-4B67-95A5-74940939AA8B}" destId="{2E6135FD-4082-46FE-8F02-FF7B4C384EAE}" srcOrd="0" destOrd="0" presId="urn:microsoft.com/office/officeart/2008/layout/LinedList"/>
    <dgm:cxn modelId="{45C5E371-3FC3-4062-967B-219C7E418249}" srcId="{81EA0439-DF60-4281-8E35-D74FD7FBA93E}" destId="{A0513230-B41F-416E-9838-9DCA74D35034}" srcOrd="2" destOrd="0" parTransId="{C60BD995-FAF5-422C-B061-6E55CDD7BE1C}" sibTransId="{A03AC583-E7F4-4EAD-9495-E33AD47D521B}"/>
    <dgm:cxn modelId="{A9667D54-7FB1-45DD-8BB6-6EF6455E02D0}" type="presOf" srcId="{A1446D93-6D44-4EC3-B97B-56EBB2E853BA}" destId="{2DE0E852-2FD7-42AC-A06B-29D48DBCF4A5}" srcOrd="0" destOrd="0" presId="urn:microsoft.com/office/officeart/2008/layout/LinedList"/>
    <dgm:cxn modelId="{C045417F-0AA3-4AAE-967C-743F9985A7C2}" srcId="{81EA0439-DF60-4281-8E35-D74FD7FBA93E}" destId="{A1446D93-6D44-4EC3-B97B-56EBB2E853BA}" srcOrd="1" destOrd="0" parTransId="{EEFBF60C-0946-4F10-9286-B9C4810983BB}" sibTransId="{9FABF913-B0AD-4950-9436-1DBFD189C1A6}"/>
    <dgm:cxn modelId="{B05DBDA8-83DE-4ED9-AC84-82222B7EB0E5}" srcId="{81EA0439-DF60-4281-8E35-D74FD7FBA93E}" destId="{E3A4A300-1391-4B67-95A5-74940939AA8B}" srcOrd="3" destOrd="0" parTransId="{63C34CC7-17FC-482B-838D-6F4D49964E23}" sibTransId="{685AB4DF-067F-4E66-8ED4-19002FB9A8A5}"/>
    <dgm:cxn modelId="{6DE695C4-84F7-4D85-BD25-49906EBDC463}" type="presOf" srcId="{A0513230-B41F-416E-9838-9DCA74D35034}" destId="{A6A7C2D3-917F-43A4-B74B-CE9D7E7BF09C}" srcOrd="0" destOrd="0" presId="urn:microsoft.com/office/officeart/2008/layout/LinedList"/>
    <dgm:cxn modelId="{D5315DD9-C6AF-4E36-A38B-1AD82919CF71}" type="presOf" srcId="{81EA0439-DF60-4281-8E35-D74FD7FBA93E}" destId="{2B349FE0-8BE6-4AAD-8E75-5FEA544610B0}" srcOrd="0" destOrd="0" presId="urn:microsoft.com/office/officeart/2008/layout/LinedList"/>
    <dgm:cxn modelId="{C2C3F3FD-E67A-4BA6-94F5-FD3E886F502E}" type="presOf" srcId="{B472BBA0-7F45-497D-BB1C-B63D7571E46A}" destId="{E36DB688-27B8-40A6-83B1-CA35A1EF0460}" srcOrd="0" destOrd="0" presId="urn:microsoft.com/office/officeart/2008/layout/LinedList"/>
    <dgm:cxn modelId="{5C5C42AB-55C0-43E0-9E8D-9473077A7318}" type="presParOf" srcId="{2B349FE0-8BE6-4AAD-8E75-5FEA544610B0}" destId="{7C25E1B8-92F8-48B9-A332-DB96134DD1E7}" srcOrd="0" destOrd="0" presId="urn:microsoft.com/office/officeart/2008/layout/LinedList"/>
    <dgm:cxn modelId="{FB243748-D440-47ED-A9A8-6FFD8B8B28AC}" type="presParOf" srcId="{2B349FE0-8BE6-4AAD-8E75-5FEA544610B0}" destId="{DF06BDB3-53E2-49DE-86F6-58075F3030FB}" srcOrd="1" destOrd="0" presId="urn:microsoft.com/office/officeart/2008/layout/LinedList"/>
    <dgm:cxn modelId="{54835115-E197-42F3-8144-E2850F6B32A5}" type="presParOf" srcId="{DF06BDB3-53E2-49DE-86F6-58075F3030FB}" destId="{E36DB688-27B8-40A6-83B1-CA35A1EF0460}" srcOrd="0" destOrd="0" presId="urn:microsoft.com/office/officeart/2008/layout/LinedList"/>
    <dgm:cxn modelId="{843E55E2-2436-49F6-A6EE-B03C04CA0AE5}" type="presParOf" srcId="{DF06BDB3-53E2-49DE-86F6-58075F3030FB}" destId="{16D36932-F2FE-43BA-81DB-0E54400827AF}" srcOrd="1" destOrd="0" presId="urn:microsoft.com/office/officeart/2008/layout/LinedList"/>
    <dgm:cxn modelId="{B73CAD92-CAD0-45D0-8FCB-8E9F43667ECA}" type="presParOf" srcId="{2B349FE0-8BE6-4AAD-8E75-5FEA544610B0}" destId="{1D90E6A0-D419-4AAF-8A92-6F5AC074D083}" srcOrd="2" destOrd="0" presId="urn:microsoft.com/office/officeart/2008/layout/LinedList"/>
    <dgm:cxn modelId="{A0308474-78A4-4FF0-8ECD-8C50075F523C}" type="presParOf" srcId="{2B349FE0-8BE6-4AAD-8E75-5FEA544610B0}" destId="{9AADDBC8-1F2F-43AC-B240-2AA83A42D8C6}" srcOrd="3" destOrd="0" presId="urn:microsoft.com/office/officeart/2008/layout/LinedList"/>
    <dgm:cxn modelId="{29D2C66A-48CE-4EDA-A4A7-6AF0A85533D5}" type="presParOf" srcId="{9AADDBC8-1F2F-43AC-B240-2AA83A42D8C6}" destId="{2DE0E852-2FD7-42AC-A06B-29D48DBCF4A5}" srcOrd="0" destOrd="0" presId="urn:microsoft.com/office/officeart/2008/layout/LinedList"/>
    <dgm:cxn modelId="{AF81F91B-7938-4B32-90C6-F224DAF49D51}" type="presParOf" srcId="{9AADDBC8-1F2F-43AC-B240-2AA83A42D8C6}" destId="{AB2E077D-DC0A-4E58-913B-9EB4E0DA3548}" srcOrd="1" destOrd="0" presId="urn:microsoft.com/office/officeart/2008/layout/LinedList"/>
    <dgm:cxn modelId="{0EBA7490-6BA4-4A2B-87AE-456F67637886}" type="presParOf" srcId="{2B349FE0-8BE6-4AAD-8E75-5FEA544610B0}" destId="{36256455-6D30-4B4C-B2B4-0C02706D2FFB}" srcOrd="4" destOrd="0" presId="urn:microsoft.com/office/officeart/2008/layout/LinedList"/>
    <dgm:cxn modelId="{90378E91-FBCC-483A-A9DD-4CDD5E3F9102}" type="presParOf" srcId="{2B349FE0-8BE6-4AAD-8E75-5FEA544610B0}" destId="{2836287E-AD10-41FD-BFC8-5DB4BC20941A}" srcOrd="5" destOrd="0" presId="urn:microsoft.com/office/officeart/2008/layout/LinedList"/>
    <dgm:cxn modelId="{4674B6F9-CBB5-4EE8-86C6-FD3B1749AECA}" type="presParOf" srcId="{2836287E-AD10-41FD-BFC8-5DB4BC20941A}" destId="{A6A7C2D3-917F-43A4-B74B-CE9D7E7BF09C}" srcOrd="0" destOrd="0" presId="urn:microsoft.com/office/officeart/2008/layout/LinedList"/>
    <dgm:cxn modelId="{C887C377-CBD1-49F2-9BA3-DDB52CB9583B}" type="presParOf" srcId="{2836287E-AD10-41FD-BFC8-5DB4BC20941A}" destId="{A8F26156-2047-4C55-B318-3CD0073540DD}" srcOrd="1" destOrd="0" presId="urn:microsoft.com/office/officeart/2008/layout/LinedList"/>
    <dgm:cxn modelId="{BE70213D-EFCD-4645-9686-62C13839C02B}" type="presParOf" srcId="{2B349FE0-8BE6-4AAD-8E75-5FEA544610B0}" destId="{569BEDEA-06E6-4DAC-898F-B6E96CCE2253}" srcOrd="6" destOrd="0" presId="urn:microsoft.com/office/officeart/2008/layout/LinedList"/>
    <dgm:cxn modelId="{07036E44-7438-4EE9-B2BC-C986A235282F}" type="presParOf" srcId="{2B349FE0-8BE6-4AAD-8E75-5FEA544610B0}" destId="{2334E3B4-01B2-4662-8130-CCB3C77EE1EC}" srcOrd="7" destOrd="0" presId="urn:microsoft.com/office/officeart/2008/layout/LinedList"/>
    <dgm:cxn modelId="{C6D7B8F9-CEEF-4C80-BAC7-E4AD7368A934}" type="presParOf" srcId="{2334E3B4-01B2-4662-8130-CCB3C77EE1EC}" destId="{2E6135FD-4082-46FE-8F02-FF7B4C384EAE}" srcOrd="0" destOrd="0" presId="urn:microsoft.com/office/officeart/2008/layout/LinedList"/>
    <dgm:cxn modelId="{28C4AEDA-6FBF-4F30-B90D-FB31EAED9333}" type="presParOf" srcId="{2334E3B4-01B2-4662-8130-CCB3C77EE1EC}" destId="{379554E0-F7DF-44F2-B2D8-87EF61D8AFD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647ADA-900A-450F-98E6-84A8536DA09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E2E3CBC9-A376-4D3C-806C-48F31C8B3B67}">
      <dgm:prSet/>
      <dgm:spPr/>
      <dgm:t>
        <a:bodyPr/>
        <a:lstStyle/>
        <a:p>
          <a:r>
            <a:rPr lang="en-US" dirty="0"/>
            <a:t>Hensley, F.A., Martin, D.E., &amp; Gravlee, G.P. (2012). A Practical approach to cardiac anesthesia. 5Th Ed</a:t>
          </a:r>
        </a:p>
      </dgm:t>
    </dgm:pt>
    <dgm:pt modelId="{932D51DD-6EB8-42C8-BB2B-C4D374818F33}" type="parTrans" cxnId="{94440DB3-02F6-47C5-8B30-B2A3363C33E7}">
      <dgm:prSet/>
      <dgm:spPr/>
      <dgm:t>
        <a:bodyPr/>
        <a:lstStyle/>
        <a:p>
          <a:endParaRPr lang="en-US"/>
        </a:p>
      </dgm:t>
    </dgm:pt>
    <dgm:pt modelId="{FB05D0C8-0FA5-443D-9E12-1E384C296B9E}" type="sibTrans" cxnId="{94440DB3-02F6-47C5-8B30-B2A3363C33E7}">
      <dgm:prSet/>
      <dgm:spPr/>
      <dgm:t>
        <a:bodyPr/>
        <a:lstStyle/>
        <a:p>
          <a:endParaRPr lang="en-US"/>
        </a:p>
      </dgm:t>
    </dgm:pt>
    <dgm:pt modelId="{886D86B1-1D03-420D-8EAB-0139F57DACBB}">
      <dgm:prSet/>
      <dgm:spPr/>
      <dgm:t>
        <a:bodyPr/>
        <a:lstStyle/>
        <a:p>
          <a:r>
            <a:rPr lang="en-US" dirty="0"/>
            <a:t>Hines, R.L. &amp; Marshall, K.E. (2012). Stoelting’s Anesthesia and co-existing diseases. 6th Ed</a:t>
          </a:r>
        </a:p>
      </dgm:t>
    </dgm:pt>
    <dgm:pt modelId="{FCA49F4F-A206-4D68-9C94-6BDBF2116557}" type="parTrans" cxnId="{7E9D08E8-26DC-49DA-B310-2F1832876875}">
      <dgm:prSet/>
      <dgm:spPr/>
      <dgm:t>
        <a:bodyPr/>
        <a:lstStyle/>
        <a:p>
          <a:endParaRPr lang="en-US"/>
        </a:p>
      </dgm:t>
    </dgm:pt>
    <dgm:pt modelId="{D99CF1F2-63FC-4C31-90A4-519C6143875B}" type="sibTrans" cxnId="{7E9D08E8-26DC-49DA-B310-2F1832876875}">
      <dgm:prSet/>
      <dgm:spPr/>
      <dgm:t>
        <a:bodyPr/>
        <a:lstStyle/>
        <a:p>
          <a:endParaRPr lang="en-US"/>
        </a:p>
      </dgm:t>
    </dgm:pt>
    <dgm:pt modelId="{E50F564E-4314-481E-8115-F54096EA9BF7}">
      <dgm:prSet/>
      <dgm:spPr/>
      <dgm:t>
        <a:bodyPr/>
        <a:lstStyle/>
        <a:p>
          <a:r>
            <a:rPr lang="en-US" dirty="0"/>
            <a:t>Miller, R.D., Cohen, N.H., Eriksson, L.I., Fleisher, L.A., Wiener-Kronish, J.P. &amp; Young, W.L. (2015). Miller’s Anesthesia. 8th Ed. Elsevier Saunders, Philadelphia, PA</a:t>
          </a:r>
        </a:p>
      </dgm:t>
    </dgm:pt>
    <dgm:pt modelId="{BFEA47F4-5DE9-4056-8766-3369CB1AD1E2}" type="parTrans" cxnId="{3138D09F-0096-47FE-890A-FC5BE3167283}">
      <dgm:prSet/>
      <dgm:spPr/>
      <dgm:t>
        <a:bodyPr/>
        <a:lstStyle/>
        <a:p>
          <a:endParaRPr lang="en-US"/>
        </a:p>
      </dgm:t>
    </dgm:pt>
    <dgm:pt modelId="{3BB41735-B883-4E3A-BA6D-F79F32487AB5}" type="sibTrans" cxnId="{3138D09F-0096-47FE-890A-FC5BE3167283}">
      <dgm:prSet/>
      <dgm:spPr/>
      <dgm:t>
        <a:bodyPr/>
        <a:lstStyle/>
        <a:p>
          <a:endParaRPr lang="en-US"/>
        </a:p>
      </dgm:t>
    </dgm:pt>
    <dgm:pt modelId="{CD776237-ACA4-4724-A3EA-9CC62987C9DA}">
      <dgm:prSet/>
      <dgm:spPr/>
      <dgm:t>
        <a:bodyPr/>
        <a:lstStyle/>
        <a:p>
          <a:r>
            <a:rPr lang="en-US"/>
            <a:t>Kaplan, J.A., Augoustides, J.G.T., Manecke, G.R., Maus, T.M., Reich, D.L. (2017) Kaplan’s Cardiac Anesthesia. 7th Ed. Elsevier, Philadelphia, PA</a:t>
          </a:r>
        </a:p>
      </dgm:t>
    </dgm:pt>
    <dgm:pt modelId="{DACDA2AC-E556-4D6A-A2C3-A3F16F74B7B5}" type="parTrans" cxnId="{14526F48-76EE-4706-BF98-6A6F227BD503}">
      <dgm:prSet/>
      <dgm:spPr/>
      <dgm:t>
        <a:bodyPr/>
        <a:lstStyle/>
        <a:p>
          <a:endParaRPr lang="en-US"/>
        </a:p>
      </dgm:t>
    </dgm:pt>
    <dgm:pt modelId="{05607DD2-7205-4B02-81AC-F386F662FDB3}" type="sibTrans" cxnId="{14526F48-76EE-4706-BF98-6A6F227BD503}">
      <dgm:prSet/>
      <dgm:spPr/>
      <dgm:t>
        <a:bodyPr/>
        <a:lstStyle/>
        <a:p>
          <a:endParaRPr lang="en-US"/>
        </a:p>
      </dgm:t>
    </dgm:pt>
    <dgm:pt modelId="{305F7D4F-829B-499E-954E-1D51B98C0C7B}" type="pres">
      <dgm:prSet presAssocID="{F8647ADA-900A-450F-98E6-84A8536DA092}" presName="linear" presStyleCnt="0">
        <dgm:presLayoutVars>
          <dgm:animLvl val="lvl"/>
          <dgm:resizeHandles val="exact"/>
        </dgm:presLayoutVars>
      </dgm:prSet>
      <dgm:spPr/>
    </dgm:pt>
    <dgm:pt modelId="{2549095A-79E4-4D22-A8AB-B160747E3FA9}" type="pres">
      <dgm:prSet presAssocID="{E2E3CBC9-A376-4D3C-806C-48F31C8B3B67}" presName="parentText" presStyleLbl="node1" presStyleIdx="0" presStyleCnt="4">
        <dgm:presLayoutVars>
          <dgm:chMax val="0"/>
          <dgm:bulletEnabled val="1"/>
        </dgm:presLayoutVars>
      </dgm:prSet>
      <dgm:spPr/>
    </dgm:pt>
    <dgm:pt modelId="{E301CA21-C8D4-4A8B-8813-A1F1D3D225E3}" type="pres">
      <dgm:prSet presAssocID="{FB05D0C8-0FA5-443D-9E12-1E384C296B9E}" presName="spacer" presStyleCnt="0"/>
      <dgm:spPr/>
    </dgm:pt>
    <dgm:pt modelId="{8533E49A-1A55-46A4-8400-9408D97860A0}" type="pres">
      <dgm:prSet presAssocID="{886D86B1-1D03-420D-8EAB-0139F57DACBB}" presName="parentText" presStyleLbl="node1" presStyleIdx="1" presStyleCnt="4">
        <dgm:presLayoutVars>
          <dgm:chMax val="0"/>
          <dgm:bulletEnabled val="1"/>
        </dgm:presLayoutVars>
      </dgm:prSet>
      <dgm:spPr/>
    </dgm:pt>
    <dgm:pt modelId="{94B134B2-A7CE-445C-963C-27F44203F966}" type="pres">
      <dgm:prSet presAssocID="{D99CF1F2-63FC-4C31-90A4-519C6143875B}" presName="spacer" presStyleCnt="0"/>
      <dgm:spPr/>
    </dgm:pt>
    <dgm:pt modelId="{F18B27F1-152B-46B0-AA26-5C487DEA984E}" type="pres">
      <dgm:prSet presAssocID="{E50F564E-4314-481E-8115-F54096EA9BF7}" presName="parentText" presStyleLbl="node1" presStyleIdx="2" presStyleCnt="4">
        <dgm:presLayoutVars>
          <dgm:chMax val="0"/>
          <dgm:bulletEnabled val="1"/>
        </dgm:presLayoutVars>
      </dgm:prSet>
      <dgm:spPr/>
    </dgm:pt>
    <dgm:pt modelId="{2E91192B-6D7E-4B57-BABC-F7C5D65C30EE}" type="pres">
      <dgm:prSet presAssocID="{3BB41735-B883-4E3A-BA6D-F79F32487AB5}" presName="spacer" presStyleCnt="0"/>
      <dgm:spPr/>
    </dgm:pt>
    <dgm:pt modelId="{DB2185C8-19E0-4E4A-9377-762EEBADFEB3}" type="pres">
      <dgm:prSet presAssocID="{CD776237-ACA4-4724-A3EA-9CC62987C9DA}" presName="parentText" presStyleLbl="node1" presStyleIdx="3" presStyleCnt="4">
        <dgm:presLayoutVars>
          <dgm:chMax val="0"/>
          <dgm:bulletEnabled val="1"/>
        </dgm:presLayoutVars>
      </dgm:prSet>
      <dgm:spPr/>
    </dgm:pt>
  </dgm:ptLst>
  <dgm:cxnLst>
    <dgm:cxn modelId="{2BBBEC3E-514C-4BDB-8580-7888360A4395}" type="presOf" srcId="{E50F564E-4314-481E-8115-F54096EA9BF7}" destId="{F18B27F1-152B-46B0-AA26-5C487DEA984E}" srcOrd="0" destOrd="0" presId="urn:microsoft.com/office/officeart/2005/8/layout/vList2"/>
    <dgm:cxn modelId="{14526F48-76EE-4706-BF98-6A6F227BD503}" srcId="{F8647ADA-900A-450F-98E6-84A8536DA092}" destId="{CD776237-ACA4-4724-A3EA-9CC62987C9DA}" srcOrd="3" destOrd="0" parTransId="{DACDA2AC-E556-4D6A-A2C3-A3F16F74B7B5}" sibTransId="{05607DD2-7205-4B02-81AC-F386F662FDB3}"/>
    <dgm:cxn modelId="{C349CA81-58B6-43A3-B5AB-F8224BBF9724}" type="presOf" srcId="{886D86B1-1D03-420D-8EAB-0139F57DACBB}" destId="{8533E49A-1A55-46A4-8400-9408D97860A0}" srcOrd="0" destOrd="0" presId="urn:microsoft.com/office/officeart/2005/8/layout/vList2"/>
    <dgm:cxn modelId="{3138D09F-0096-47FE-890A-FC5BE3167283}" srcId="{F8647ADA-900A-450F-98E6-84A8536DA092}" destId="{E50F564E-4314-481E-8115-F54096EA9BF7}" srcOrd="2" destOrd="0" parTransId="{BFEA47F4-5DE9-4056-8766-3369CB1AD1E2}" sibTransId="{3BB41735-B883-4E3A-BA6D-F79F32487AB5}"/>
    <dgm:cxn modelId="{94440DB3-02F6-47C5-8B30-B2A3363C33E7}" srcId="{F8647ADA-900A-450F-98E6-84A8536DA092}" destId="{E2E3CBC9-A376-4D3C-806C-48F31C8B3B67}" srcOrd="0" destOrd="0" parTransId="{932D51DD-6EB8-42C8-BB2B-C4D374818F33}" sibTransId="{FB05D0C8-0FA5-443D-9E12-1E384C296B9E}"/>
    <dgm:cxn modelId="{DBAD3AC5-AB4C-4B2A-A921-09D0B1AEA81D}" type="presOf" srcId="{E2E3CBC9-A376-4D3C-806C-48F31C8B3B67}" destId="{2549095A-79E4-4D22-A8AB-B160747E3FA9}" srcOrd="0" destOrd="0" presId="urn:microsoft.com/office/officeart/2005/8/layout/vList2"/>
    <dgm:cxn modelId="{C0DECCD2-12B7-412C-ABBC-75A0708BC8E9}" type="presOf" srcId="{CD776237-ACA4-4724-A3EA-9CC62987C9DA}" destId="{DB2185C8-19E0-4E4A-9377-762EEBADFEB3}" srcOrd="0" destOrd="0" presId="urn:microsoft.com/office/officeart/2005/8/layout/vList2"/>
    <dgm:cxn modelId="{7E9D08E8-26DC-49DA-B310-2F1832876875}" srcId="{F8647ADA-900A-450F-98E6-84A8536DA092}" destId="{886D86B1-1D03-420D-8EAB-0139F57DACBB}" srcOrd="1" destOrd="0" parTransId="{FCA49F4F-A206-4D68-9C94-6BDBF2116557}" sibTransId="{D99CF1F2-63FC-4C31-90A4-519C6143875B}"/>
    <dgm:cxn modelId="{1DAE20E8-2629-447E-987A-609D3159FF01}" type="presOf" srcId="{F8647ADA-900A-450F-98E6-84A8536DA092}" destId="{305F7D4F-829B-499E-954E-1D51B98C0C7B}" srcOrd="0" destOrd="0" presId="urn:microsoft.com/office/officeart/2005/8/layout/vList2"/>
    <dgm:cxn modelId="{87B727FC-4BBC-42B5-8E4E-7C1B20C2EEAB}" type="presParOf" srcId="{305F7D4F-829B-499E-954E-1D51B98C0C7B}" destId="{2549095A-79E4-4D22-A8AB-B160747E3FA9}" srcOrd="0" destOrd="0" presId="urn:microsoft.com/office/officeart/2005/8/layout/vList2"/>
    <dgm:cxn modelId="{1A73BEDB-D0F3-4F17-BF21-8D5AC1F2EFC6}" type="presParOf" srcId="{305F7D4F-829B-499E-954E-1D51B98C0C7B}" destId="{E301CA21-C8D4-4A8B-8813-A1F1D3D225E3}" srcOrd="1" destOrd="0" presId="urn:microsoft.com/office/officeart/2005/8/layout/vList2"/>
    <dgm:cxn modelId="{4F7B5FB8-774C-470B-BD17-757B967ACA2E}" type="presParOf" srcId="{305F7D4F-829B-499E-954E-1D51B98C0C7B}" destId="{8533E49A-1A55-46A4-8400-9408D97860A0}" srcOrd="2" destOrd="0" presId="urn:microsoft.com/office/officeart/2005/8/layout/vList2"/>
    <dgm:cxn modelId="{4BD11C0D-9B59-406A-AF2C-17DAFFD083EC}" type="presParOf" srcId="{305F7D4F-829B-499E-954E-1D51B98C0C7B}" destId="{94B134B2-A7CE-445C-963C-27F44203F966}" srcOrd="3" destOrd="0" presId="urn:microsoft.com/office/officeart/2005/8/layout/vList2"/>
    <dgm:cxn modelId="{9BAEE0CA-C5CD-43DA-8A5D-386F25E64A42}" type="presParOf" srcId="{305F7D4F-829B-499E-954E-1D51B98C0C7B}" destId="{F18B27F1-152B-46B0-AA26-5C487DEA984E}" srcOrd="4" destOrd="0" presId="urn:microsoft.com/office/officeart/2005/8/layout/vList2"/>
    <dgm:cxn modelId="{B5B74BE7-050A-4156-836A-D1A77ACC2FCB}" type="presParOf" srcId="{305F7D4F-829B-499E-954E-1D51B98C0C7B}" destId="{2E91192B-6D7E-4B57-BABC-F7C5D65C30EE}" srcOrd="5" destOrd="0" presId="urn:microsoft.com/office/officeart/2005/8/layout/vList2"/>
    <dgm:cxn modelId="{45442A3E-B8C9-4D50-9A50-6E5808C98469}" type="presParOf" srcId="{305F7D4F-829B-499E-954E-1D51B98C0C7B}" destId="{DB2185C8-19E0-4E4A-9377-762EEBADFEB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25E1B8-92F8-48B9-A332-DB96134DD1E7}">
      <dsp:nvSpPr>
        <dsp:cNvPr id="0" name=""/>
        <dsp:cNvSpPr/>
      </dsp:nvSpPr>
      <dsp:spPr>
        <a:xfrm>
          <a:off x="0" y="0"/>
          <a:ext cx="545883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6DB688-27B8-40A6-83B1-CA35A1EF0460}">
      <dsp:nvSpPr>
        <dsp:cNvPr id="0" name=""/>
        <dsp:cNvSpPr/>
      </dsp:nvSpPr>
      <dsp:spPr>
        <a:xfrm>
          <a:off x="0" y="0"/>
          <a:ext cx="5458837" cy="1048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A DLT  is bifurcated with an endotracheal and endobronchial lumen.</a:t>
          </a:r>
        </a:p>
      </dsp:txBody>
      <dsp:txXfrm>
        <a:off x="0" y="0"/>
        <a:ext cx="5458837" cy="1048130"/>
      </dsp:txXfrm>
    </dsp:sp>
    <dsp:sp modelId="{1D90E6A0-D419-4AAF-8A92-6F5AC074D083}">
      <dsp:nvSpPr>
        <dsp:cNvPr id="0" name=""/>
        <dsp:cNvSpPr/>
      </dsp:nvSpPr>
      <dsp:spPr>
        <a:xfrm>
          <a:off x="0" y="1048129"/>
          <a:ext cx="545883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E0E852-2FD7-42AC-A06B-29D48DBCF4A5}">
      <dsp:nvSpPr>
        <dsp:cNvPr id="0" name=""/>
        <dsp:cNvSpPr/>
      </dsp:nvSpPr>
      <dsp:spPr>
        <a:xfrm>
          <a:off x="0" y="1048130"/>
          <a:ext cx="5458837" cy="1048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The two lumens are color coded: </a:t>
          </a:r>
        </a:p>
      </dsp:txBody>
      <dsp:txXfrm>
        <a:off x="0" y="1048130"/>
        <a:ext cx="5458837" cy="1048130"/>
      </dsp:txXfrm>
    </dsp:sp>
    <dsp:sp modelId="{36256455-6D30-4B4C-B2B4-0C02706D2FFB}">
      <dsp:nvSpPr>
        <dsp:cNvPr id="0" name=""/>
        <dsp:cNvSpPr/>
      </dsp:nvSpPr>
      <dsp:spPr>
        <a:xfrm>
          <a:off x="0" y="2096259"/>
          <a:ext cx="545883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A7C2D3-917F-43A4-B74B-CE9D7E7BF09C}">
      <dsp:nvSpPr>
        <dsp:cNvPr id="0" name=""/>
        <dsp:cNvSpPr/>
      </dsp:nvSpPr>
      <dsp:spPr>
        <a:xfrm>
          <a:off x="0" y="2096260"/>
          <a:ext cx="5458837" cy="1048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White ~tracheal</a:t>
          </a:r>
        </a:p>
      </dsp:txBody>
      <dsp:txXfrm>
        <a:off x="0" y="2096260"/>
        <a:ext cx="5458837" cy="1048130"/>
      </dsp:txXfrm>
    </dsp:sp>
    <dsp:sp modelId="{569BEDEA-06E6-4DAC-898F-B6E96CCE2253}">
      <dsp:nvSpPr>
        <dsp:cNvPr id="0" name=""/>
        <dsp:cNvSpPr/>
      </dsp:nvSpPr>
      <dsp:spPr>
        <a:xfrm>
          <a:off x="0" y="3144390"/>
          <a:ext cx="545883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6135FD-4082-46FE-8F02-FF7B4C384EAE}">
      <dsp:nvSpPr>
        <dsp:cNvPr id="0" name=""/>
        <dsp:cNvSpPr/>
      </dsp:nvSpPr>
      <dsp:spPr>
        <a:xfrm>
          <a:off x="0" y="3144390"/>
          <a:ext cx="5458837" cy="1048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Blue~ bronchial</a:t>
          </a:r>
        </a:p>
      </dsp:txBody>
      <dsp:txXfrm>
        <a:off x="0" y="3144390"/>
        <a:ext cx="5458837" cy="10481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9095A-79E4-4D22-A8AB-B160747E3FA9}">
      <dsp:nvSpPr>
        <dsp:cNvPr id="0" name=""/>
        <dsp:cNvSpPr/>
      </dsp:nvSpPr>
      <dsp:spPr>
        <a:xfrm>
          <a:off x="0" y="619834"/>
          <a:ext cx="6303729" cy="103925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Hensley, F.A., Martin, D.E., &amp; Gravlee, G.P. (2012). A Practical approach to cardiac anesthesia. 5Th Ed</a:t>
          </a:r>
        </a:p>
      </dsp:txBody>
      <dsp:txXfrm>
        <a:off x="50732" y="670566"/>
        <a:ext cx="6202265" cy="937788"/>
      </dsp:txXfrm>
    </dsp:sp>
    <dsp:sp modelId="{8533E49A-1A55-46A4-8400-9408D97860A0}">
      <dsp:nvSpPr>
        <dsp:cNvPr id="0" name=""/>
        <dsp:cNvSpPr/>
      </dsp:nvSpPr>
      <dsp:spPr>
        <a:xfrm>
          <a:off x="0" y="1713807"/>
          <a:ext cx="6303729" cy="1039252"/>
        </a:xfrm>
        <a:prstGeom prst="roundRect">
          <a:avLst/>
        </a:prstGeom>
        <a:solidFill>
          <a:schemeClr val="accent5">
            <a:hueOff val="5803288"/>
            <a:satOff val="2564"/>
            <a:lumOff val="-28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Hines, R.L. &amp; Marshall, K.E. (2012). Stoelting’s Anesthesia and co-existing diseases. 6th Ed</a:t>
          </a:r>
        </a:p>
      </dsp:txBody>
      <dsp:txXfrm>
        <a:off x="50732" y="1764539"/>
        <a:ext cx="6202265" cy="937788"/>
      </dsp:txXfrm>
    </dsp:sp>
    <dsp:sp modelId="{F18B27F1-152B-46B0-AA26-5C487DEA984E}">
      <dsp:nvSpPr>
        <dsp:cNvPr id="0" name=""/>
        <dsp:cNvSpPr/>
      </dsp:nvSpPr>
      <dsp:spPr>
        <a:xfrm>
          <a:off x="0" y="2807779"/>
          <a:ext cx="6303729" cy="1039252"/>
        </a:xfrm>
        <a:prstGeom prst="roundRect">
          <a:avLst/>
        </a:prstGeom>
        <a:solidFill>
          <a:schemeClr val="accent5">
            <a:hueOff val="11606576"/>
            <a:satOff val="5128"/>
            <a:lumOff val="-56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Miller, R.D., Cohen, N.H., Eriksson, L.I., Fleisher, L.A., Wiener-Kronish, J.P. &amp; Young, W.L. (2015). Miller’s Anesthesia. 8th Ed. Elsevier Saunders, Philadelphia, PA</a:t>
          </a:r>
        </a:p>
      </dsp:txBody>
      <dsp:txXfrm>
        <a:off x="50732" y="2858511"/>
        <a:ext cx="6202265" cy="937788"/>
      </dsp:txXfrm>
    </dsp:sp>
    <dsp:sp modelId="{DB2185C8-19E0-4E4A-9377-762EEBADFEB3}">
      <dsp:nvSpPr>
        <dsp:cNvPr id="0" name=""/>
        <dsp:cNvSpPr/>
      </dsp:nvSpPr>
      <dsp:spPr>
        <a:xfrm>
          <a:off x="0" y="3901752"/>
          <a:ext cx="6303729" cy="1039252"/>
        </a:xfrm>
        <a:prstGeom prst="roundRect">
          <a:avLst/>
        </a:prstGeom>
        <a:solidFill>
          <a:schemeClr val="accent5">
            <a:hueOff val="17409864"/>
            <a:satOff val="7692"/>
            <a:lumOff val="-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Kaplan, J.A., Augoustides, J.G.T., Manecke, G.R., Maus, T.M., Reich, D.L. (2017) Kaplan’s Cardiac Anesthesia. 7th Ed. Elsevier, Philadelphia, PA</a:t>
          </a:r>
        </a:p>
      </dsp:txBody>
      <dsp:txXfrm>
        <a:off x="50732" y="3952484"/>
        <a:ext cx="6202265" cy="93778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203208-5BBC-4F81-AF46-E4AC851F899D}" type="datetimeFigureOut">
              <a:rPr lang="en-US" smtClean="0"/>
              <a:t>5/23/2025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082099-C07E-422C-BCDD-21682B973E1C}" type="slidenum">
              <a:rPr lang="en-US" smtClean="0"/>
              <a:t>‹#›</a:t>
            </a:fld>
            <a:endParaRPr lang="en-US"/>
          </a:p>
        </p:txBody>
      </p:sp>
    </p:spTree>
    <p:extLst>
      <p:ext uri="{BB962C8B-B14F-4D97-AF65-F5344CB8AC3E}">
        <p14:creationId xmlns:p14="http://schemas.microsoft.com/office/powerpoint/2010/main" val="3548989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https://www.slideshare.net/slideshow/one-lung-ventilation-66637604/66637604#2</a:t>
            </a:r>
          </a:p>
        </p:txBody>
      </p:sp>
      <p:sp>
        <p:nvSpPr>
          <p:cNvPr id="4" name="Slide Number Placeholder 3"/>
          <p:cNvSpPr>
            <a:spLocks noGrp="1"/>
          </p:cNvSpPr>
          <p:nvPr>
            <p:ph type="sldNum" sz="quarter" idx="5"/>
          </p:nvPr>
        </p:nvSpPr>
        <p:spPr/>
        <p:txBody>
          <a:bodyPr/>
          <a:lstStyle/>
          <a:p>
            <a:fld id="{B6082099-C07E-422C-BCDD-21682B973E1C}" type="slidenum">
              <a:rPr lang="en-US" smtClean="0"/>
              <a:t>3</a:t>
            </a:fld>
            <a:endParaRPr lang="en-US"/>
          </a:p>
        </p:txBody>
      </p:sp>
    </p:spTree>
    <p:extLst>
      <p:ext uri="{BB962C8B-B14F-4D97-AF65-F5344CB8AC3E}">
        <p14:creationId xmlns:p14="http://schemas.microsoft.com/office/powerpoint/2010/main" val="3754258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082099-C07E-422C-BCDD-21682B973E1C}" type="slidenum">
              <a:rPr lang="en-US" smtClean="0"/>
              <a:t>6</a:t>
            </a:fld>
            <a:endParaRPr lang="en-US"/>
          </a:p>
        </p:txBody>
      </p:sp>
    </p:spTree>
    <p:extLst>
      <p:ext uri="{BB962C8B-B14F-4D97-AF65-F5344CB8AC3E}">
        <p14:creationId xmlns:p14="http://schemas.microsoft.com/office/powerpoint/2010/main" val="3127105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selecting the size of a double lumen tube (DLT), height is generally considered more relevant than weight because of its direct relationship to the depth of the tube needed for placement in the left main bronchus.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Depth of insertion of DLT. Tracheobronchial dimensions correlate with height. The average depth at insertion, from the teeth, for a left DLT is 29 cm in an adult and varies ±1 cm for each 10 cm of patient height above/below 170 cm.</a:t>
            </a:r>
          </a:p>
        </p:txBody>
      </p:sp>
      <p:sp>
        <p:nvSpPr>
          <p:cNvPr id="4" name="Slide Number Placeholder 3"/>
          <p:cNvSpPr>
            <a:spLocks noGrp="1"/>
          </p:cNvSpPr>
          <p:nvPr>
            <p:ph type="sldNum" sz="quarter" idx="5"/>
          </p:nvPr>
        </p:nvSpPr>
        <p:spPr/>
        <p:txBody>
          <a:bodyPr/>
          <a:lstStyle/>
          <a:p>
            <a:fld id="{B6082099-C07E-422C-BCDD-21682B973E1C}" type="slidenum">
              <a:rPr lang="en-US" smtClean="0"/>
              <a:t>7</a:t>
            </a:fld>
            <a:endParaRPr lang="en-US"/>
          </a:p>
        </p:txBody>
      </p:sp>
    </p:spTree>
    <p:extLst>
      <p:ext uri="{BB962C8B-B14F-4D97-AF65-F5344CB8AC3E}">
        <p14:creationId xmlns:p14="http://schemas.microsoft.com/office/powerpoint/2010/main" val="1620522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FFC77-DF29-D27D-53E4-CA30908E01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3CCA0B-41E1-68DF-4E41-5C791A5878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E0112E-3A2B-7A68-8AF1-D1FA423AD542}"/>
              </a:ext>
            </a:extLst>
          </p:cNvPr>
          <p:cNvSpPr>
            <a:spLocks noGrp="1"/>
          </p:cNvSpPr>
          <p:nvPr>
            <p:ph type="body" idx="1"/>
          </p:nvPr>
        </p:nvSpPr>
        <p:spPr/>
        <p:txBody>
          <a:bodyPr/>
          <a:lstStyle/>
          <a:p>
            <a:pPr marL="171450" indent="-171450">
              <a:buFont typeface="Arial" panose="020B0604020202020204" pitchFamily="34" charset="0"/>
              <a:buChar char="•"/>
            </a:pPr>
            <a:r>
              <a:rPr lang="en-US" dirty="0"/>
              <a:t>When selecting the size of a double lumen tube (DLT), height is generally considered more relevant than weight because of its direct relationship to the depth of the tube needed for placement in the left main bronchus.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Depth of insertion of DLT. Tracheobronchial dimensions correlate with height. The average depth at insertion, from the teeth, for a left DLT is 29 cm in an adult and varies ±1 cm for each 10 cm of patient height above/below 170 cm.</a:t>
            </a:r>
          </a:p>
        </p:txBody>
      </p:sp>
      <p:sp>
        <p:nvSpPr>
          <p:cNvPr id="4" name="Slide Number Placeholder 3">
            <a:extLst>
              <a:ext uri="{FF2B5EF4-FFF2-40B4-BE49-F238E27FC236}">
                <a16:creationId xmlns:a16="http://schemas.microsoft.com/office/drawing/2014/main" id="{FAFF0603-613D-5579-514E-A585073806E5}"/>
              </a:ext>
            </a:extLst>
          </p:cNvPr>
          <p:cNvSpPr>
            <a:spLocks noGrp="1"/>
          </p:cNvSpPr>
          <p:nvPr>
            <p:ph type="sldNum" sz="quarter" idx="5"/>
          </p:nvPr>
        </p:nvSpPr>
        <p:spPr/>
        <p:txBody>
          <a:bodyPr/>
          <a:lstStyle/>
          <a:p>
            <a:fld id="{B6082099-C07E-422C-BCDD-21682B973E1C}" type="slidenum">
              <a:rPr lang="en-US" smtClean="0"/>
              <a:t>8</a:t>
            </a:fld>
            <a:endParaRPr lang="en-US"/>
          </a:p>
        </p:txBody>
      </p:sp>
    </p:spTree>
    <p:extLst>
      <p:ext uri="{BB962C8B-B14F-4D97-AF65-F5344CB8AC3E}">
        <p14:creationId xmlns:p14="http://schemas.microsoft.com/office/powerpoint/2010/main" val="3296130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5/23/2025</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4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5/23/2025</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148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5/23/2025</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812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5/23/2025</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419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5/23/2025</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07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5/23/2025</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879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5/23/2025</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358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5/23/2025</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933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5/23/2025</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557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5/23/2025</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961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5/23/2025</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050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5/23/2025</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37956564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40" r:id="rId5"/>
    <p:sldLayoutId id="2147483745" r:id="rId6"/>
    <p:sldLayoutId id="2147483741" r:id="rId7"/>
    <p:sldLayoutId id="2147483742" r:id="rId8"/>
    <p:sldLayoutId id="2147483743" r:id="rId9"/>
    <p:sldLayoutId id="2147483744"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1D7EC86-7CB9-431D-8AC3-8AAF0440B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D4B9777F-B610-419B-9193-80306388F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Arc">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6760DF71-16E2-EAB1-DBDC-213B361D82B7}"/>
              </a:ext>
            </a:extLst>
          </p:cNvPr>
          <p:cNvSpPr>
            <a:spLocks noGrp="1"/>
          </p:cNvSpPr>
          <p:nvPr>
            <p:ph type="subTitle" idx="1"/>
          </p:nvPr>
        </p:nvSpPr>
        <p:spPr>
          <a:xfrm>
            <a:off x="1956400" y="5150975"/>
            <a:ext cx="6803135" cy="1655762"/>
          </a:xfrm>
        </p:spPr>
        <p:txBody>
          <a:bodyPr>
            <a:normAutofit lnSpcReduction="10000"/>
          </a:bodyPr>
          <a:lstStyle/>
          <a:p>
            <a:pPr algn="l"/>
            <a:r>
              <a:rPr lang="en-US" sz="4000" b="1" dirty="0"/>
              <a:t>ONE LUNG VENTILATION</a:t>
            </a:r>
          </a:p>
          <a:p>
            <a:pPr algn="l"/>
            <a:endParaRPr lang="en-US" sz="4000" dirty="0"/>
          </a:p>
          <a:p>
            <a:pPr algn="l"/>
            <a:r>
              <a:rPr lang="en-US" sz="2200" dirty="0"/>
              <a:t>Jacqueline Odhiambo, DNP, CRNA</a:t>
            </a:r>
          </a:p>
        </p:txBody>
      </p:sp>
      <p:sp>
        <p:nvSpPr>
          <p:cNvPr id="15" name="!!Rectangle">
            <a:extLst>
              <a:ext uri="{FF2B5EF4-FFF2-40B4-BE49-F238E27FC236}">
                <a16:creationId xmlns:a16="http://schemas.microsoft.com/office/drawing/2014/main" id="{95106A28-883A-4993-BF9E-C403B81A8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4269" y="4274457"/>
            <a:ext cx="825256" cy="82525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a:extLst>
              <a:ext uri="{FF2B5EF4-FFF2-40B4-BE49-F238E27FC236}">
                <a16:creationId xmlns:a16="http://schemas.microsoft.com/office/drawing/2014/main" id="{F5AE4E4F-9F4C-43ED-8299-9BD63B74E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C24B7FC9-AF1A-8D0E-4419-D7A4FA48F5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2622" r="-2" b="10911"/>
          <a:stretch/>
        </p:blipFill>
        <p:spPr bwMode="auto">
          <a:xfrm>
            <a:off x="0" y="34535"/>
            <a:ext cx="12192000" cy="506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42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FE679-2974-7FDE-8D6D-00CF2A8A0AAF}"/>
              </a:ext>
            </a:extLst>
          </p:cNvPr>
          <p:cNvSpPr>
            <a:spLocks noGrp="1"/>
          </p:cNvSpPr>
          <p:nvPr>
            <p:ph type="title"/>
          </p:nvPr>
        </p:nvSpPr>
        <p:spPr>
          <a:xfrm>
            <a:off x="1100958" y="449208"/>
            <a:ext cx="10515600" cy="1325563"/>
          </a:xfrm>
        </p:spPr>
        <p:txBody>
          <a:bodyPr>
            <a:normAutofit/>
          </a:bodyPr>
          <a:lstStyle/>
          <a:p>
            <a:pPr algn="ctr"/>
            <a:r>
              <a:rPr lang="en-US" sz="4000" dirty="0"/>
              <a:t>Indications for a Bronchial Blocker</a:t>
            </a:r>
          </a:p>
        </p:txBody>
      </p:sp>
      <p:pic>
        <p:nvPicPr>
          <p:cNvPr id="5" name="Content Placeholder 4">
            <a:extLst>
              <a:ext uri="{FF2B5EF4-FFF2-40B4-BE49-F238E27FC236}">
                <a16:creationId xmlns:a16="http://schemas.microsoft.com/office/drawing/2014/main" id="{400B4928-64B2-907F-CC17-5EBB7EC5E4CF}"/>
              </a:ext>
            </a:extLst>
          </p:cNvPr>
          <p:cNvPicPr>
            <a:picLocks noGrp="1" noChangeAspect="1"/>
          </p:cNvPicPr>
          <p:nvPr>
            <p:ph idx="1"/>
          </p:nvPr>
        </p:nvPicPr>
        <p:blipFill>
          <a:blip r:embed="rId2"/>
          <a:stretch>
            <a:fillRect/>
          </a:stretch>
        </p:blipFill>
        <p:spPr>
          <a:xfrm>
            <a:off x="1100958" y="1493358"/>
            <a:ext cx="9990084" cy="4353518"/>
          </a:xfrm>
        </p:spPr>
      </p:pic>
    </p:spTree>
    <p:extLst>
      <p:ext uri="{BB962C8B-B14F-4D97-AF65-F5344CB8AC3E}">
        <p14:creationId xmlns:p14="http://schemas.microsoft.com/office/powerpoint/2010/main" val="424938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B23A244-0E0D-D234-E91D-91CDCC6C5EE4}"/>
              </a:ext>
            </a:extLst>
          </p:cNvPr>
          <p:cNvPicPr>
            <a:picLocks noGrp="1" noChangeAspect="1"/>
          </p:cNvPicPr>
          <p:nvPr>
            <p:ph idx="1"/>
          </p:nvPr>
        </p:nvPicPr>
        <p:blipFill>
          <a:blip r:embed="rId2"/>
          <a:stretch>
            <a:fillRect/>
          </a:stretch>
        </p:blipFill>
        <p:spPr>
          <a:xfrm>
            <a:off x="725556" y="603951"/>
            <a:ext cx="10187610" cy="5896240"/>
          </a:xfrm>
        </p:spPr>
      </p:pic>
      <p:pic>
        <p:nvPicPr>
          <p:cNvPr id="8" name="Picture 7">
            <a:extLst>
              <a:ext uri="{FF2B5EF4-FFF2-40B4-BE49-F238E27FC236}">
                <a16:creationId xmlns:a16="http://schemas.microsoft.com/office/drawing/2014/main" id="{51FC0A93-D88E-219E-015F-B6FC9B604751}"/>
              </a:ext>
            </a:extLst>
          </p:cNvPr>
          <p:cNvPicPr>
            <a:picLocks noChangeAspect="1"/>
          </p:cNvPicPr>
          <p:nvPr/>
        </p:nvPicPr>
        <p:blipFill>
          <a:blip r:embed="rId3"/>
          <a:stretch>
            <a:fillRect/>
          </a:stretch>
        </p:blipFill>
        <p:spPr>
          <a:xfrm>
            <a:off x="837744" y="168964"/>
            <a:ext cx="10516511" cy="434987"/>
          </a:xfrm>
          <a:prstGeom prst="rect">
            <a:avLst/>
          </a:prstGeom>
        </p:spPr>
      </p:pic>
    </p:spTree>
    <p:extLst>
      <p:ext uri="{BB962C8B-B14F-4D97-AF65-F5344CB8AC3E}">
        <p14:creationId xmlns:p14="http://schemas.microsoft.com/office/powerpoint/2010/main" val="311050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8930EBA3-4D2E-42E8-B828-834555328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CA952C-3204-74B3-3033-191B0ADBF146}"/>
              </a:ext>
            </a:extLst>
          </p:cNvPr>
          <p:cNvSpPr>
            <a:spLocks noGrp="1"/>
          </p:cNvSpPr>
          <p:nvPr>
            <p:ph type="title"/>
          </p:nvPr>
        </p:nvSpPr>
        <p:spPr>
          <a:xfrm>
            <a:off x="6212963" y="78957"/>
            <a:ext cx="5130798" cy="2750419"/>
          </a:xfrm>
        </p:spPr>
        <p:txBody>
          <a:bodyPr vert="horz" lIns="91440" tIns="45720" rIns="91440" bIns="45720" rtlCol="0" anchor="b">
            <a:normAutofit/>
          </a:bodyPr>
          <a:lstStyle/>
          <a:p>
            <a:pPr algn="ctr"/>
            <a:r>
              <a:rPr lang="en-US" sz="4000" kern="1200" dirty="0">
                <a:solidFill>
                  <a:schemeClr val="tx1"/>
                </a:solidFill>
                <a:latin typeface="+mj-lt"/>
                <a:ea typeface="+mj-ea"/>
                <a:cs typeface="+mj-cs"/>
              </a:rPr>
              <a:t>Essential monitoring During One lung Ventilation</a:t>
            </a:r>
          </a:p>
        </p:txBody>
      </p:sp>
      <p:pic>
        <p:nvPicPr>
          <p:cNvPr id="5" name="Content Placeholder 4">
            <a:extLst>
              <a:ext uri="{FF2B5EF4-FFF2-40B4-BE49-F238E27FC236}">
                <a16:creationId xmlns:a16="http://schemas.microsoft.com/office/drawing/2014/main" id="{736683B5-0E26-B56A-ED1E-CF9B3B5C9E4B}"/>
              </a:ext>
            </a:extLst>
          </p:cNvPr>
          <p:cNvPicPr>
            <a:picLocks noGrp="1" noChangeAspect="1"/>
          </p:cNvPicPr>
          <p:nvPr>
            <p:ph idx="1"/>
          </p:nvPr>
        </p:nvPicPr>
        <p:blipFill>
          <a:blip r:embed="rId2"/>
          <a:stretch>
            <a:fillRect/>
          </a:stretch>
        </p:blipFill>
        <p:spPr>
          <a:xfrm>
            <a:off x="262518" y="775849"/>
            <a:ext cx="5850384" cy="5754866"/>
          </a:xfrm>
          <a:custGeom>
            <a:avLst/>
            <a:gdLst/>
            <a:ahLst/>
            <a:cxnLst/>
            <a:rect l="l" t="t" r="r" b="b"/>
            <a:pathLst>
              <a:path w="6094252" h="6857998">
                <a:moveTo>
                  <a:pt x="0" y="0"/>
                </a:moveTo>
                <a:lnTo>
                  <a:pt x="5898122" y="0"/>
                </a:lnTo>
                <a:cubicBezTo>
                  <a:pt x="6006442" y="0"/>
                  <a:pt x="6094252" y="87810"/>
                  <a:pt x="6094252" y="196130"/>
                </a:cubicBezTo>
                <a:lnTo>
                  <a:pt x="6094252" y="6661869"/>
                </a:lnTo>
                <a:cubicBezTo>
                  <a:pt x="6094252" y="6756649"/>
                  <a:pt x="6027023" y="6835726"/>
                  <a:pt x="5937649" y="6854015"/>
                </a:cubicBezTo>
                <a:lnTo>
                  <a:pt x="5898132" y="6857998"/>
                </a:lnTo>
                <a:lnTo>
                  <a:pt x="0" y="6857998"/>
                </a:lnTo>
                <a:close/>
              </a:path>
            </a:pathLst>
          </a:custGeom>
        </p:spPr>
      </p:pic>
      <p:sp>
        <p:nvSpPr>
          <p:cNvPr id="18" name="Oval 17">
            <a:extLst>
              <a:ext uri="{FF2B5EF4-FFF2-40B4-BE49-F238E27FC236}">
                <a16:creationId xmlns:a16="http://schemas.microsoft.com/office/drawing/2014/main" id="{528AA953-F4F9-4DC5-97C7-491F4AF93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7079" y="5607717"/>
            <a:ext cx="513442" cy="49951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11310CA-9C31-5E09-458B-431476C09F96}"/>
              </a:ext>
            </a:extLst>
          </p:cNvPr>
          <p:cNvPicPr>
            <a:picLocks noChangeAspect="1"/>
          </p:cNvPicPr>
          <p:nvPr/>
        </p:nvPicPr>
        <p:blipFill>
          <a:blip r:embed="rId3"/>
          <a:stretch>
            <a:fillRect/>
          </a:stretch>
        </p:blipFill>
        <p:spPr>
          <a:xfrm>
            <a:off x="6715533" y="3127227"/>
            <a:ext cx="3800067" cy="2987899"/>
          </a:xfrm>
          <a:prstGeom prst="rect">
            <a:avLst/>
          </a:prstGeom>
        </p:spPr>
      </p:pic>
    </p:spTree>
    <p:extLst>
      <p:ext uri="{BB962C8B-B14F-4D97-AF65-F5344CB8AC3E}">
        <p14:creationId xmlns:p14="http://schemas.microsoft.com/office/powerpoint/2010/main" val="371943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99C92B-A6F8-3D6D-5616-534C0CDE7D00}"/>
              </a:ext>
            </a:extLst>
          </p:cNvPr>
          <p:cNvSpPr>
            <a:spLocks noGrp="1"/>
          </p:cNvSpPr>
          <p:nvPr>
            <p:ph type="title"/>
          </p:nvPr>
        </p:nvSpPr>
        <p:spPr>
          <a:xfrm>
            <a:off x="838200" y="365125"/>
            <a:ext cx="5393361" cy="1325563"/>
          </a:xfrm>
        </p:spPr>
        <p:txBody>
          <a:bodyPr>
            <a:normAutofit/>
          </a:bodyPr>
          <a:lstStyle/>
          <a:p>
            <a:pPr algn="ctr"/>
            <a:r>
              <a:rPr lang="en-US" sz="4000" dirty="0"/>
              <a:t>Management of Hypoxia  during OLV</a:t>
            </a:r>
          </a:p>
        </p:txBody>
      </p:sp>
      <p:sp>
        <p:nvSpPr>
          <p:cNvPr id="3" name="Content Placeholder 2">
            <a:extLst>
              <a:ext uri="{FF2B5EF4-FFF2-40B4-BE49-F238E27FC236}">
                <a16:creationId xmlns:a16="http://schemas.microsoft.com/office/drawing/2014/main" id="{5CADD7B5-F032-A7C1-4736-924E0D80DF20}"/>
              </a:ext>
            </a:extLst>
          </p:cNvPr>
          <p:cNvSpPr>
            <a:spLocks noGrp="1"/>
          </p:cNvSpPr>
          <p:nvPr>
            <p:ph idx="1"/>
          </p:nvPr>
        </p:nvSpPr>
        <p:spPr>
          <a:xfrm>
            <a:off x="838200" y="1825625"/>
            <a:ext cx="5393361" cy="4351338"/>
          </a:xfrm>
        </p:spPr>
        <p:txBody>
          <a:bodyPr>
            <a:noAutofit/>
          </a:bodyPr>
          <a:lstStyle/>
          <a:p>
            <a:r>
              <a:rPr lang="en-US" sz="2000" dirty="0"/>
              <a:t>Increase FiO</a:t>
            </a:r>
            <a:r>
              <a:rPr lang="en-US" sz="2000" baseline="-25000" dirty="0"/>
              <a:t>2</a:t>
            </a:r>
            <a:r>
              <a:rPr lang="en-US" sz="2000" dirty="0"/>
              <a:t> to 100 percent</a:t>
            </a:r>
          </a:p>
          <a:p>
            <a:r>
              <a:rPr lang="en-US" sz="2000" dirty="0"/>
              <a:t>Optimize tidal volumes and peak inspiratory pressures</a:t>
            </a:r>
          </a:p>
          <a:p>
            <a:r>
              <a:rPr lang="en-US" sz="2000" dirty="0"/>
              <a:t>Check DLT or bronchial blocker placement with FOB</a:t>
            </a:r>
          </a:p>
          <a:p>
            <a:r>
              <a:rPr lang="en-US" sz="2000" dirty="0"/>
              <a:t>Suction airway as needed</a:t>
            </a:r>
          </a:p>
          <a:p>
            <a:r>
              <a:rPr lang="en-US" sz="2000" dirty="0"/>
              <a:t>Optimize cardiac output</a:t>
            </a:r>
          </a:p>
          <a:p>
            <a:r>
              <a:rPr lang="en-US" sz="2000" dirty="0"/>
              <a:t>Recruit ventilated lung and apply 5 cm of H2O PEEP</a:t>
            </a:r>
          </a:p>
          <a:p>
            <a:r>
              <a:rPr lang="en-US" sz="2000" dirty="0"/>
              <a:t>Apply 5 to 10 cm H2O CPAP to the nonventilated lung thereby decreasing shunt</a:t>
            </a:r>
          </a:p>
          <a:p>
            <a:r>
              <a:rPr lang="en-US" sz="2000" dirty="0"/>
              <a:t>Consider a return to two- lung ventilation</a:t>
            </a:r>
          </a:p>
        </p:txBody>
      </p:sp>
      <p:pic>
        <p:nvPicPr>
          <p:cNvPr id="4" name="Picture 3">
            <a:extLst>
              <a:ext uri="{FF2B5EF4-FFF2-40B4-BE49-F238E27FC236}">
                <a16:creationId xmlns:a16="http://schemas.microsoft.com/office/drawing/2014/main" id="{DBE4D05C-6D1E-E866-9AB2-095670B59CE0}"/>
              </a:ext>
            </a:extLst>
          </p:cNvPr>
          <p:cNvPicPr>
            <a:picLocks noChangeAspect="1"/>
          </p:cNvPicPr>
          <p:nvPr/>
        </p:nvPicPr>
        <p:blipFill>
          <a:blip r:embed="rId2"/>
          <a:srcRect r="21501" b="1"/>
          <a:stretch>
            <a:fillRect/>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9"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00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823B1-84CA-AC77-9D9C-39484B3026BF}"/>
              </a:ext>
            </a:extLst>
          </p:cNvPr>
          <p:cNvSpPr>
            <a:spLocks noGrp="1"/>
          </p:cNvSpPr>
          <p:nvPr>
            <p:ph type="title"/>
          </p:nvPr>
        </p:nvSpPr>
        <p:spPr/>
        <p:txBody>
          <a:bodyPr/>
          <a:lstStyle/>
          <a:p>
            <a:pPr algn="ctr"/>
            <a:r>
              <a:rPr lang="en-US"/>
              <a:t>Algorithm of treating hypoxemia during OLV</a:t>
            </a:r>
            <a:endParaRPr lang="en-US" dirty="0"/>
          </a:p>
        </p:txBody>
      </p:sp>
      <p:pic>
        <p:nvPicPr>
          <p:cNvPr id="7" name="Content Placeholder 6">
            <a:extLst>
              <a:ext uri="{FF2B5EF4-FFF2-40B4-BE49-F238E27FC236}">
                <a16:creationId xmlns:a16="http://schemas.microsoft.com/office/drawing/2014/main" id="{8C1A84E1-82AE-5790-9199-7525C340FADB}"/>
              </a:ext>
            </a:extLst>
          </p:cNvPr>
          <p:cNvPicPr>
            <a:picLocks noGrp="1" noChangeAspect="1"/>
          </p:cNvPicPr>
          <p:nvPr>
            <p:ph idx="1"/>
          </p:nvPr>
        </p:nvPicPr>
        <p:blipFill>
          <a:blip r:embed="rId2"/>
          <a:stretch>
            <a:fillRect/>
          </a:stretch>
        </p:blipFill>
        <p:spPr>
          <a:xfrm>
            <a:off x="2017644" y="1490871"/>
            <a:ext cx="7742582" cy="4492486"/>
          </a:xfrm>
        </p:spPr>
      </p:pic>
    </p:spTree>
    <p:extLst>
      <p:ext uri="{BB962C8B-B14F-4D97-AF65-F5344CB8AC3E}">
        <p14:creationId xmlns:p14="http://schemas.microsoft.com/office/powerpoint/2010/main" val="232784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C59BEC-C4CC-4741-B975-08C543178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c 18">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C377E9-4470-3BCD-D463-9AEB6CEF2F1E}"/>
              </a:ext>
            </a:extLst>
          </p:cNvPr>
          <p:cNvSpPr>
            <a:spLocks noGrp="1"/>
          </p:cNvSpPr>
          <p:nvPr>
            <p:ph type="title"/>
          </p:nvPr>
        </p:nvSpPr>
        <p:spPr>
          <a:xfrm>
            <a:off x="838200" y="365125"/>
            <a:ext cx="10515600" cy="1325563"/>
          </a:xfrm>
        </p:spPr>
        <p:txBody>
          <a:bodyPr>
            <a:normAutofit/>
          </a:bodyPr>
          <a:lstStyle/>
          <a:p>
            <a:pPr algn="ctr"/>
            <a:r>
              <a:rPr lang="en-US" sz="4000" dirty="0"/>
              <a:t>Complications of OLV</a:t>
            </a:r>
          </a:p>
        </p:txBody>
      </p:sp>
      <p:sp>
        <p:nvSpPr>
          <p:cNvPr id="3" name="Content Placeholder 2">
            <a:extLst>
              <a:ext uri="{FF2B5EF4-FFF2-40B4-BE49-F238E27FC236}">
                <a16:creationId xmlns:a16="http://schemas.microsoft.com/office/drawing/2014/main" id="{A98C1D6A-9372-9F20-65E5-16F9E3347C33}"/>
              </a:ext>
            </a:extLst>
          </p:cNvPr>
          <p:cNvSpPr>
            <a:spLocks noGrp="1"/>
          </p:cNvSpPr>
          <p:nvPr>
            <p:ph idx="1"/>
          </p:nvPr>
        </p:nvSpPr>
        <p:spPr>
          <a:xfrm>
            <a:off x="1268319" y="2262650"/>
            <a:ext cx="5393361" cy="4351338"/>
          </a:xfrm>
        </p:spPr>
        <p:txBody>
          <a:bodyPr>
            <a:normAutofit/>
          </a:bodyPr>
          <a:lstStyle/>
          <a:p>
            <a:r>
              <a:rPr lang="en-US" sz="2000" dirty="0"/>
              <a:t>Tube mispositioning- the tubes can migrate during patient positioning.</a:t>
            </a:r>
          </a:p>
          <a:p>
            <a:r>
              <a:rPr lang="en-US" sz="2000" dirty="0"/>
              <a:t>Tracheobronchial injury due to tube trauma</a:t>
            </a:r>
          </a:p>
          <a:p>
            <a:r>
              <a:rPr lang="en-US" sz="2000" dirty="0"/>
              <a:t>Cuff hyperinflation can cause mucosal ischemia</a:t>
            </a:r>
          </a:p>
          <a:p>
            <a:r>
              <a:rPr lang="en-US" sz="2000" dirty="0"/>
              <a:t>Hypoxemia due to V/Q mismatch</a:t>
            </a:r>
          </a:p>
          <a:p>
            <a:r>
              <a:rPr lang="en-US" sz="2000" dirty="0"/>
              <a:t>Hemodynamic instability</a:t>
            </a:r>
          </a:p>
          <a:p>
            <a:endParaRPr lang="en-US" sz="2400" dirty="0"/>
          </a:p>
          <a:p>
            <a:pPr marL="0" indent="0">
              <a:buNone/>
            </a:pPr>
            <a:endParaRPr lang="en-US" sz="2400" dirty="0"/>
          </a:p>
        </p:txBody>
      </p:sp>
      <p:sp>
        <p:nvSpPr>
          <p:cNvPr id="21" name="Oval 20">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77008" y="5228027"/>
            <a:ext cx="1107241"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descr="A medical device with a screen and wires&#10;&#10;AI-generated content may be incorrect.">
            <a:extLst>
              <a:ext uri="{FF2B5EF4-FFF2-40B4-BE49-F238E27FC236}">
                <a16:creationId xmlns:a16="http://schemas.microsoft.com/office/drawing/2014/main" id="{24A6DDC7-1F8F-B05A-9342-D98D323370D2}"/>
              </a:ext>
            </a:extLst>
          </p:cNvPr>
          <p:cNvPicPr>
            <a:picLocks noChangeAspect="1"/>
          </p:cNvPicPr>
          <p:nvPr/>
        </p:nvPicPr>
        <p:blipFill>
          <a:blip r:embed="rId2"/>
          <a:stretch>
            <a:fillRect/>
          </a:stretch>
        </p:blipFill>
        <p:spPr>
          <a:xfrm>
            <a:off x="7109962" y="2985220"/>
            <a:ext cx="4221597" cy="3166197"/>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spTree>
    <p:extLst>
      <p:ext uri="{BB962C8B-B14F-4D97-AF65-F5344CB8AC3E}">
        <p14:creationId xmlns:p14="http://schemas.microsoft.com/office/powerpoint/2010/main" val="132876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225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2906963" y="1348064"/>
            <a:ext cx="2987899" cy="2987899"/>
          </a:xfrm>
          <a:prstGeom prst="arc">
            <a:avLst>
              <a:gd name="adj1" fmla="val 14612914"/>
              <a:gd name="adj2" fmla="val 0"/>
            </a:avLst>
          </a:prstGeom>
          <a:ln w="127000" cap="rnd">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31E1D28-5B83-4C81-734F-D0B332EF308E}"/>
              </a:ext>
            </a:extLst>
          </p:cNvPr>
          <p:cNvSpPr>
            <a:spLocks noGrp="1"/>
          </p:cNvSpPr>
          <p:nvPr>
            <p:ph type="title"/>
          </p:nvPr>
        </p:nvSpPr>
        <p:spPr>
          <a:xfrm>
            <a:off x="838200" y="643467"/>
            <a:ext cx="2951205" cy="5571066"/>
          </a:xfrm>
        </p:spPr>
        <p:txBody>
          <a:bodyPr>
            <a:normAutofit/>
          </a:bodyPr>
          <a:lstStyle/>
          <a:p>
            <a:pPr algn="ctr"/>
            <a:r>
              <a:rPr lang="en-US" dirty="0">
                <a:solidFill>
                  <a:srgbClr val="FFFFFF"/>
                </a:solidFill>
              </a:rPr>
              <a:t>References</a:t>
            </a:r>
            <a:br>
              <a:rPr lang="en-US" dirty="0">
                <a:solidFill>
                  <a:srgbClr val="FFFFFF"/>
                </a:solidFill>
              </a:rPr>
            </a:br>
            <a:endParaRPr lang="en-US" dirty="0">
              <a:solidFill>
                <a:srgbClr val="FFFFFF"/>
              </a:solidFill>
            </a:endParaRPr>
          </a:p>
        </p:txBody>
      </p:sp>
      <p:graphicFrame>
        <p:nvGraphicFramePr>
          <p:cNvPr id="5" name="Content Placeholder 2">
            <a:extLst>
              <a:ext uri="{FF2B5EF4-FFF2-40B4-BE49-F238E27FC236}">
                <a16:creationId xmlns:a16="http://schemas.microsoft.com/office/drawing/2014/main" id="{058784D4-A1DC-15E5-5F55-1C7058E7EFC2}"/>
              </a:ext>
            </a:extLst>
          </p:cNvPr>
          <p:cNvGraphicFramePr>
            <a:graphicFrameLocks noGrp="1"/>
          </p:cNvGraphicFramePr>
          <p:nvPr>
            <p:ph idx="1"/>
            <p:extLst>
              <p:ext uri="{D42A27DB-BD31-4B8C-83A1-F6EECF244321}">
                <p14:modId xmlns:p14="http://schemas.microsoft.com/office/powerpoint/2010/main" val="389999962"/>
              </p:ext>
            </p:extLst>
          </p:nvPr>
        </p:nvGraphicFramePr>
        <p:xfrm>
          <a:off x="5237018" y="653693"/>
          <a:ext cx="6303729" cy="5560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944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grpId="0" nodeType="clickEffect">
                                  <p:stCondLst>
                                    <p:cond delay="0"/>
                                  </p:stCondLst>
                                  <p:childTnLst>
                                    <p:animEffect transition="out" filter="wipe(down)">
                                      <p:cBhvr>
                                        <p:cTn id="6" dur="180" accel="50000">
                                          <p:stCondLst>
                                            <p:cond delay="1820"/>
                                          </p:stCondLst>
                                        </p:cTn>
                                        <p:tgtEl>
                                          <p:spTgt spid="5"/>
                                        </p:tgtEl>
                                      </p:cBhvr>
                                    </p:animEffect>
                                    <p:anim calcmode="lin" valueType="num">
                                      <p:cBhvr>
                                        <p:cTn id="7" dur="1822"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5"/>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5"/>
                                        </p:tgtEl>
                                        <p:attrNameLst>
                                          <p:attrName>ppt_y</p:attrName>
                                        </p:attrNameLst>
                                      </p:cBhvr>
                                      <p:tavLst>
                                        <p:tav tm="0">
                                          <p:val>
                                            <p:strVal val="ppt_y"/>
                                          </p:val>
                                        </p:tav>
                                        <p:tav tm="100000">
                                          <p:val>
                                            <p:strVal val="ppt_y+ppt_h"/>
                                          </p:val>
                                        </p:tav>
                                      </p:tavLst>
                                    </p:anim>
                                    <p:animScale>
                                      <p:cBhvr>
                                        <p:cTn id="14" dur="26">
                                          <p:stCondLst>
                                            <p:cond delay="620"/>
                                          </p:stCondLst>
                                        </p:cTn>
                                        <p:tgtEl>
                                          <p:spTgt spid="5"/>
                                        </p:tgtEl>
                                      </p:cBhvr>
                                      <p:to x="100000" y="60000"/>
                                    </p:animScale>
                                    <p:animScale>
                                      <p:cBhvr>
                                        <p:cTn id="15" dur="166" decel="50000">
                                          <p:stCondLst>
                                            <p:cond delay="646"/>
                                          </p:stCondLst>
                                        </p:cTn>
                                        <p:tgtEl>
                                          <p:spTgt spid="5"/>
                                        </p:tgtEl>
                                      </p:cBhvr>
                                      <p:to x="100000" y="100000"/>
                                    </p:animScale>
                                    <p:animScale>
                                      <p:cBhvr>
                                        <p:cTn id="16" dur="26">
                                          <p:stCondLst>
                                            <p:cond delay="1312"/>
                                          </p:stCondLst>
                                        </p:cTn>
                                        <p:tgtEl>
                                          <p:spTgt spid="5"/>
                                        </p:tgtEl>
                                      </p:cBhvr>
                                      <p:to x="100000" y="80000"/>
                                    </p:animScale>
                                    <p:animScale>
                                      <p:cBhvr>
                                        <p:cTn id="17" dur="166" decel="50000">
                                          <p:stCondLst>
                                            <p:cond delay="1338"/>
                                          </p:stCondLst>
                                        </p:cTn>
                                        <p:tgtEl>
                                          <p:spTgt spid="5"/>
                                        </p:tgtEl>
                                      </p:cBhvr>
                                      <p:to x="100000" y="100000"/>
                                    </p:animScale>
                                    <p:animScale>
                                      <p:cBhvr>
                                        <p:cTn id="18" dur="26">
                                          <p:stCondLst>
                                            <p:cond delay="1642"/>
                                          </p:stCondLst>
                                        </p:cTn>
                                        <p:tgtEl>
                                          <p:spTgt spid="5"/>
                                        </p:tgtEl>
                                      </p:cBhvr>
                                      <p:to x="100000" y="90000"/>
                                    </p:animScale>
                                    <p:animScale>
                                      <p:cBhvr>
                                        <p:cTn id="19" dur="166" decel="50000">
                                          <p:stCondLst>
                                            <p:cond delay="1668"/>
                                          </p:stCondLst>
                                        </p:cTn>
                                        <p:tgtEl>
                                          <p:spTgt spid="5"/>
                                        </p:tgtEl>
                                      </p:cBhvr>
                                      <p:to x="100000" y="100000"/>
                                    </p:animScale>
                                    <p:animScale>
                                      <p:cBhvr>
                                        <p:cTn id="20" dur="26">
                                          <p:stCondLst>
                                            <p:cond delay="1808"/>
                                          </p:stCondLst>
                                        </p:cTn>
                                        <p:tgtEl>
                                          <p:spTgt spid="5"/>
                                        </p:tgtEl>
                                      </p:cBhvr>
                                      <p:to x="100000" y="95000"/>
                                    </p:animScale>
                                    <p:animScale>
                                      <p:cBhvr>
                                        <p:cTn id="21" dur="166" decel="50000">
                                          <p:stCondLst>
                                            <p:cond delay="1834"/>
                                          </p:stCondLst>
                                        </p:cTn>
                                        <p:tgtEl>
                                          <p:spTgt spid="5"/>
                                        </p:tgtEl>
                                      </p:cBhvr>
                                      <p:to x="100000" y="100000"/>
                                    </p:animScale>
                                    <p:set>
                                      <p:cBhvr>
                                        <p:cTn id="22"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6DA82D6-557A-055E-BD29-0D834C5B9BCC}"/>
              </a:ext>
            </a:extLst>
          </p:cNvPr>
          <p:cNvPicPr>
            <a:picLocks noChangeAspect="1"/>
          </p:cNvPicPr>
          <p:nvPr/>
        </p:nvPicPr>
        <p:blipFill>
          <a:blip r:embed="rId2"/>
          <a:srcRect l="16437" r="3945" b="-2"/>
          <a:stretch>
            <a:fillRect/>
          </a:stretch>
        </p:blipFill>
        <p:spPr>
          <a:xfrm>
            <a:off x="6541053" y="957449"/>
            <a:ext cx="4777381" cy="47703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3" name="Arc 52">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E36EED-A2F3-E3E7-AA4E-F6E68EB215B7}"/>
              </a:ext>
            </a:extLst>
          </p:cNvPr>
          <p:cNvSpPr>
            <a:spLocks noGrp="1"/>
          </p:cNvSpPr>
          <p:nvPr>
            <p:ph type="title"/>
          </p:nvPr>
        </p:nvSpPr>
        <p:spPr>
          <a:xfrm>
            <a:off x="838201" y="479493"/>
            <a:ext cx="5257800" cy="1325563"/>
          </a:xfrm>
        </p:spPr>
        <p:txBody>
          <a:bodyPr>
            <a:normAutofit/>
          </a:bodyPr>
          <a:lstStyle/>
          <a:p>
            <a:pPr algn="ctr"/>
            <a:r>
              <a:rPr lang="en-US" sz="4000" dirty="0"/>
              <a:t>OBJECTIVES</a:t>
            </a:r>
          </a:p>
        </p:txBody>
      </p:sp>
      <p:sp>
        <p:nvSpPr>
          <p:cNvPr id="44" name="Content Placeholder 2">
            <a:extLst>
              <a:ext uri="{FF2B5EF4-FFF2-40B4-BE49-F238E27FC236}">
                <a16:creationId xmlns:a16="http://schemas.microsoft.com/office/drawing/2014/main" id="{BBD5A51C-84F1-A36C-052F-5C81B9EF2765}"/>
              </a:ext>
            </a:extLst>
          </p:cNvPr>
          <p:cNvSpPr>
            <a:spLocks noGrp="1"/>
          </p:cNvSpPr>
          <p:nvPr>
            <p:ph idx="1"/>
          </p:nvPr>
        </p:nvSpPr>
        <p:spPr>
          <a:xfrm>
            <a:off x="838201" y="1984443"/>
            <a:ext cx="5257800" cy="4192520"/>
          </a:xfrm>
        </p:spPr>
        <p:txBody>
          <a:bodyPr>
            <a:normAutofit/>
          </a:bodyPr>
          <a:lstStyle/>
          <a:p>
            <a:r>
              <a:rPr lang="en-US" sz="2000" dirty="0"/>
              <a:t>Identify the indications of one lung ventilation</a:t>
            </a:r>
          </a:p>
          <a:p>
            <a:r>
              <a:rPr lang="en-US" sz="2000" dirty="0"/>
              <a:t>Methods of Lung Isolation</a:t>
            </a:r>
          </a:p>
          <a:p>
            <a:r>
              <a:rPr lang="en-US" sz="2000" dirty="0"/>
              <a:t>How to estimate the correct size of Double lumen tube</a:t>
            </a:r>
          </a:p>
          <a:p>
            <a:r>
              <a:rPr lang="en-US" sz="2000" dirty="0"/>
              <a:t>Advantages and Disadvantages of lung isolation techniques </a:t>
            </a:r>
          </a:p>
          <a:p>
            <a:r>
              <a:rPr lang="en-US" sz="2000" dirty="0"/>
              <a:t>Patient monitoring during one lung ventilation</a:t>
            </a:r>
          </a:p>
          <a:p>
            <a:r>
              <a:rPr lang="en-US" sz="2000" dirty="0"/>
              <a:t>Management Hypoxia during one lung ventilation</a:t>
            </a:r>
          </a:p>
          <a:p>
            <a:r>
              <a:rPr lang="en-US" sz="2000" dirty="0"/>
              <a:t>Complications of One lung Ventilation</a:t>
            </a:r>
          </a:p>
        </p:txBody>
      </p:sp>
    </p:spTree>
    <p:extLst>
      <p:ext uri="{BB962C8B-B14F-4D97-AF65-F5344CB8AC3E}">
        <p14:creationId xmlns:p14="http://schemas.microsoft.com/office/powerpoint/2010/main" val="105557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31A723-A107-6036-A68F-D0521933AA47}"/>
            </a:ext>
          </a:extLst>
        </p:cNvPr>
        <p:cNvGrpSpPr/>
        <p:nvPr/>
      </p:nvGrpSpPr>
      <p:grpSpPr>
        <a:xfrm>
          <a:off x="0" y="0"/>
          <a:ext cx="0" cy="0"/>
          <a:chOff x="0" y="0"/>
          <a:chExt cx="0" cy="0"/>
        </a:xfrm>
      </p:grpSpPr>
      <p:sp>
        <p:nvSpPr>
          <p:cNvPr id="13" name="!!Rectangle">
            <a:extLst>
              <a:ext uri="{FF2B5EF4-FFF2-40B4-BE49-F238E27FC236}">
                <a16:creationId xmlns:a16="http://schemas.microsoft.com/office/drawing/2014/main" id="{032D8B87-88DA-4E9C-B676-B10D70EA5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31940F9-D4FB-0A63-2A3D-F4EA64FCF538}"/>
              </a:ext>
            </a:extLst>
          </p:cNvPr>
          <p:cNvPicPr>
            <a:picLocks noChangeAspect="1"/>
          </p:cNvPicPr>
          <p:nvPr/>
        </p:nvPicPr>
        <p:blipFill>
          <a:blip r:embed="rId3">
            <a:alphaModFix amt="35000"/>
          </a:blip>
          <a:srcRect t="11978" b="12930"/>
          <a:stretch>
            <a:fillRect/>
          </a:stretch>
        </p:blipFill>
        <p:spPr>
          <a:xfrm>
            <a:off x="20" y="-8466"/>
            <a:ext cx="12191980" cy="6866466"/>
          </a:xfrm>
          <a:prstGeom prst="rect">
            <a:avLst/>
          </a:prstGeom>
        </p:spPr>
      </p:pic>
      <p:sp>
        <p:nvSpPr>
          <p:cNvPr id="2" name="Title 1">
            <a:extLst>
              <a:ext uri="{FF2B5EF4-FFF2-40B4-BE49-F238E27FC236}">
                <a16:creationId xmlns:a16="http://schemas.microsoft.com/office/drawing/2014/main" id="{4159B0C4-6869-C2E9-1EDF-02890875F085}"/>
              </a:ext>
            </a:extLst>
          </p:cNvPr>
          <p:cNvSpPr>
            <a:spLocks noGrp="1"/>
          </p:cNvSpPr>
          <p:nvPr>
            <p:ph type="title"/>
          </p:nvPr>
        </p:nvSpPr>
        <p:spPr>
          <a:xfrm>
            <a:off x="838200" y="365125"/>
            <a:ext cx="10515600" cy="1325563"/>
          </a:xfrm>
        </p:spPr>
        <p:txBody>
          <a:bodyPr>
            <a:normAutofit/>
          </a:bodyPr>
          <a:lstStyle/>
          <a:p>
            <a:pPr algn="ctr"/>
            <a:r>
              <a:rPr lang="en-US" sz="4000" dirty="0">
                <a:solidFill>
                  <a:srgbClr val="FFFFFF"/>
                </a:solidFill>
              </a:rPr>
              <a:t>Indications for One Lung Ventilation</a:t>
            </a:r>
          </a:p>
        </p:txBody>
      </p:sp>
      <p:sp>
        <p:nvSpPr>
          <p:cNvPr id="3" name="Content Placeholder 2">
            <a:extLst>
              <a:ext uri="{FF2B5EF4-FFF2-40B4-BE49-F238E27FC236}">
                <a16:creationId xmlns:a16="http://schemas.microsoft.com/office/drawing/2014/main" id="{F1CF2241-B801-1097-49D2-7EF2F05383F4}"/>
              </a:ext>
            </a:extLst>
          </p:cNvPr>
          <p:cNvSpPr>
            <a:spLocks noGrp="1"/>
          </p:cNvSpPr>
          <p:nvPr>
            <p:ph idx="1"/>
          </p:nvPr>
        </p:nvSpPr>
        <p:spPr>
          <a:xfrm>
            <a:off x="838200" y="1825625"/>
            <a:ext cx="10515600" cy="3859742"/>
          </a:xfrm>
        </p:spPr>
        <p:txBody>
          <a:bodyPr>
            <a:normAutofit/>
          </a:bodyPr>
          <a:lstStyle/>
          <a:p>
            <a:r>
              <a:rPr lang="en-US" sz="2000" dirty="0">
                <a:solidFill>
                  <a:srgbClr val="FFFFFF"/>
                </a:solidFill>
              </a:rPr>
              <a:t>There are four main indications for one lung ventilation:</a:t>
            </a:r>
          </a:p>
          <a:p>
            <a:pPr marL="0" indent="0">
              <a:buNone/>
            </a:pPr>
            <a:endParaRPr lang="en-US" sz="2000" dirty="0">
              <a:solidFill>
                <a:srgbClr val="FFFFFF"/>
              </a:solidFill>
            </a:endParaRPr>
          </a:p>
          <a:p>
            <a:pPr marL="514350" indent="-514350">
              <a:buFont typeface="+mj-lt"/>
              <a:buAutoNum type="arabicPeriod"/>
            </a:pPr>
            <a:r>
              <a:rPr lang="en-US" sz="2000" dirty="0">
                <a:solidFill>
                  <a:srgbClr val="FFFFFF"/>
                </a:solidFill>
              </a:rPr>
              <a:t>Isolation of the lungs</a:t>
            </a:r>
          </a:p>
          <a:p>
            <a:pPr marL="514350" indent="-514350">
              <a:buFont typeface="+mj-lt"/>
              <a:buAutoNum type="arabicPeriod"/>
            </a:pPr>
            <a:r>
              <a:rPr lang="en-US" sz="2000" dirty="0">
                <a:solidFill>
                  <a:srgbClr val="FFFFFF"/>
                </a:solidFill>
              </a:rPr>
              <a:t>To improve surgical access</a:t>
            </a:r>
          </a:p>
          <a:p>
            <a:pPr marL="514350" indent="-514350">
              <a:buFont typeface="+mj-lt"/>
              <a:buAutoNum type="arabicPeriod"/>
            </a:pPr>
            <a:r>
              <a:rPr lang="en-US" sz="2000" dirty="0">
                <a:solidFill>
                  <a:srgbClr val="FFFFFF"/>
                </a:solidFill>
              </a:rPr>
              <a:t>Greater control over ventilation</a:t>
            </a:r>
          </a:p>
          <a:p>
            <a:pPr marL="514350" indent="-514350">
              <a:buFont typeface="+mj-lt"/>
              <a:buAutoNum type="arabicPeriod"/>
            </a:pPr>
            <a:r>
              <a:rPr lang="en-US" sz="2000" dirty="0">
                <a:solidFill>
                  <a:srgbClr val="FFFFFF"/>
                </a:solidFill>
              </a:rPr>
              <a:t>Unilateral bronchopulmonary lavage </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543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5AFAC3-D226-1F47-A6BB-BE1BE3E8A367}"/>
              </a:ext>
            </a:extLst>
          </p:cNvPr>
          <p:cNvSpPr>
            <a:spLocks noGrp="1"/>
          </p:cNvSpPr>
          <p:nvPr>
            <p:ph type="body" idx="1"/>
          </p:nvPr>
        </p:nvSpPr>
        <p:spPr>
          <a:xfrm>
            <a:off x="938211" y="458649"/>
            <a:ext cx="5157787" cy="823912"/>
          </a:xfrm>
        </p:spPr>
        <p:txBody>
          <a:bodyPr>
            <a:normAutofit/>
          </a:bodyPr>
          <a:lstStyle/>
          <a:p>
            <a:pPr algn="ctr"/>
            <a:r>
              <a:rPr lang="en-US" sz="2800" dirty="0"/>
              <a:t>Absolute</a:t>
            </a:r>
          </a:p>
        </p:txBody>
      </p:sp>
      <p:sp>
        <p:nvSpPr>
          <p:cNvPr id="4" name="Content Placeholder 3">
            <a:extLst>
              <a:ext uri="{FF2B5EF4-FFF2-40B4-BE49-F238E27FC236}">
                <a16:creationId xmlns:a16="http://schemas.microsoft.com/office/drawing/2014/main" id="{FE83B9E8-7460-4846-E041-87459F8D4DDB}"/>
              </a:ext>
            </a:extLst>
          </p:cNvPr>
          <p:cNvSpPr>
            <a:spLocks noGrp="1"/>
          </p:cNvSpPr>
          <p:nvPr>
            <p:ph sz="half" idx="2"/>
          </p:nvPr>
        </p:nvSpPr>
        <p:spPr>
          <a:xfrm>
            <a:off x="938212" y="1451528"/>
            <a:ext cx="5157787" cy="4778856"/>
          </a:xfrm>
        </p:spPr>
        <p:txBody>
          <a:bodyPr>
            <a:normAutofit/>
          </a:bodyPr>
          <a:lstStyle/>
          <a:p>
            <a:r>
              <a:rPr lang="en-US" sz="2000" dirty="0"/>
              <a:t>Isolation of the lung from the other to avoid contamination</a:t>
            </a:r>
          </a:p>
          <a:p>
            <a:pPr indent="0">
              <a:buFont typeface="Wingdings" panose="05000000000000000000" pitchFamily="2" charset="2"/>
              <a:buChar char="ü"/>
            </a:pPr>
            <a:r>
              <a:rPr lang="en-US" sz="2000" dirty="0"/>
              <a:t>Infection</a:t>
            </a:r>
          </a:p>
          <a:p>
            <a:pPr indent="0">
              <a:buFont typeface="Wingdings" panose="05000000000000000000" pitchFamily="2" charset="2"/>
              <a:buChar char="ü"/>
            </a:pPr>
            <a:r>
              <a:rPr lang="en-US" sz="2000" dirty="0"/>
              <a:t>Massive Hemorrhage</a:t>
            </a:r>
          </a:p>
          <a:p>
            <a:r>
              <a:rPr lang="en-US" sz="2000" dirty="0"/>
              <a:t>Control of the distribution of ventilation</a:t>
            </a:r>
          </a:p>
          <a:p>
            <a:pPr indent="0">
              <a:buFont typeface="Wingdings" panose="05000000000000000000" pitchFamily="2" charset="2"/>
              <a:buChar char="ü"/>
            </a:pPr>
            <a:r>
              <a:rPr lang="en-US" sz="2000" dirty="0"/>
              <a:t>Bronchopleural fistula</a:t>
            </a:r>
          </a:p>
          <a:p>
            <a:pPr indent="0">
              <a:buFont typeface="Wingdings" panose="05000000000000000000" pitchFamily="2" charset="2"/>
              <a:buChar char="ü"/>
            </a:pPr>
            <a:r>
              <a:rPr lang="en-US" sz="2000" dirty="0"/>
              <a:t>Lung cyst or bulla</a:t>
            </a:r>
          </a:p>
          <a:p>
            <a:pPr indent="0">
              <a:buFont typeface="Wingdings" panose="05000000000000000000" pitchFamily="2" charset="2"/>
              <a:buChar char="ü"/>
            </a:pPr>
            <a:r>
              <a:rPr lang="en-US" sz="2000" dirty="0"/>
              <a:t>Tracheobronchial tree disruption</a:t>
            </a:r>
          </a:p>
          <a:p>
            <a:pPr indent="0">
              <a:buFont typeface="Wingdings" panose="05000000000000000000" pitchFamily="2" charset="2"/>
              <a:buChar char="ü"/>
            </a:pPr>
            <a:r>
              <a:rPr lang="en-US" sz="2000" dirty="0"/>
              <a:t>Life threatening hypoxemia     from a unilateral lung disease</a:t>
            </a:r>
          </a:p>
        </p:txBody>
      </p:sp>
      <p:sp>
        <p:nvSpPr>
          <p:cNvPr id="5" name="Text Placeholder 4">
            <a:extLst>
              <a:ext uri="{FF2B5EF4-FFF2-40B4-BE49-F238E27FC236}">
                <a16:creationId xmlns:a16="http://schemas.microsoft.com/office/drawing/2014/main" id="{39B18582-48A7-976A-144D-06B936FAAB63}"/>
              </a:ext>
            </a:extLst>
          </p:cNvPr>
          <p:cNvSpPr>
            <a:spLocks noGrp="1"/>
          </p:cNvSpPr>
          <p:nvPr>
            <p:ph type="body" sz="quarter" idx="3"/>
          </p:nvPr>
        </p:nvSpPr>
        <p:spPr>
          <a:xfrm>
            <a:off x="6271592" y="458649"/>
            <a:ext cx="5183188" cy="823912"/>
          </a:xfrm>
        </p:spPr>
        <p:txBody>
          <a:bodyPr>
            <a:normAutofit/>
          </a:bodyPr>
          <a:lstStyle/>
          <a:p>
            <a:pPr algn="ctr"/>
            <a:r>
              <a:rPr lang="en-US" sz="2800" dirty="0"/>
              <a:t>Relative</a:t>
            </a:r>
          </a:p>
        </p:txBody>
      </p:sp>
      <p:sp>
        <p:nvSpPr>
          <p:cNvPr id="6" name="Content Placeholder 5">
            <a:extLst>
              <a:ext uri="{FF2B5EF4-FFF2-40B4-BE49-F238E27FC236}">
                <a16:creationId xmlns:a16="http://schemas.microsoft.com/office/drawing/2014/main" id="{E6695265-DB1F-2636-6E2B-4C560786C818}"/>
              </a:ext>
            </a:extLst>
          </p:cNvPr>
          <p:cNvSpPr>
            <a:spLocks noGrp="1"/>
          </p:cNvSpPr>
          <p:nvPr>
            <p:ph sz="quarter" idx="4"/>
          </p:nvPr>
        </p:nvSpPr>
        <p:spPr>
          <a:xfrm>
            <a:off x="6689035" y="1451528"/>
            <a:ext cx="5183188" cy="3684588"/>
          </a:xfrm>
        </p:spPr>
        <p:txBody>
          <a:bodyPr>
            <a:normAutofit/>
          </a:bodyPr>
          <a:lstStyle/>
          <a:p>
            <a:r>
              <a:rPr lang="en-US" sz="2000" dirty="0"/>
              <a:t>Surgical Exposure</a:t>
            </a:r>
          </a:p>
          <a:p>
            <a:pPr marL="0" indent="0">
              <a:buNone/>
            </a:pPr>
            <a:endParaRPr lang="en-US" sz="2000" dirty="0"/>
          </a:p>
          <a:p>
            <a:pPr indent="0">
              <a:buFont typeface="Wingdings" panose="05000000000000000000" pitchFamily="2" charset="2"/>
              <a:buChar char="ü"/>
            </a:pPr>
            <a:r>
              <a:rPr lang="en-US" sz="2000" dirty="0"/>
              <a:t>Thoracic Aortic Aneurysm</a:t>
            </a:r>
          </a:p>
          <a:p>
            <a:pPr indent="0">
              <a:buFont typeface="Wingdings" panose="05000000000000000000" pitchFamily="2" charset="2"/>
              <a:buChar char="ü"/>
            </a:pPr>
            <a:r>
              <a:rPr lang="en-US" sz="2000" dirty="0"/>
              <a:t>Pneumonectomy</a:t>
            </a:r>
          </a:p>
          <a:p>
            <a:pPr indent="0">
              <a:buFont typeface="Wingdings" panose="05000000000000000000" pitchFamily="2" charset="2"/>
              <a:buChar char="ü"/>
            </a:pPr>
            <a:r>
              <a:rPr lang="en-US" sz="2000" dirty="0"/>
              <a:t>Upper Lobectomy</a:t>
            </a:r>
          </a:p>
          <a:p>
            <a:pPr indent="0">
              <a:buFont typeface="Wingdings" panose="05000000000000000000" pitchFamily="2" charset="2"/>
              <a:buChar char="ü"/>
            </a:pPr>
            <a:r>
              <a:rPr lang="en-US" sz="2000" dirty="0"/>
              <a:t>Mediastinal exposure</a:t>
            </a:r>
          </a:p>
          <a:p>
            <a:pPr indent="0">
              <a:buFont typeface="Wingdings" panose="05000000000000000000" pitchFamily="2" charset="2"/>
              <a:buChar char="ü"/>
            </a:pPr>
            <a:r>
              <a:rPr lang="en-US" sz="2000" dirty="0"/>
              <a:t>Esophageal resection</a:t>
            </a:r>
          </a:p>
        </p:txBody>
      </p:sp>
    </p:spTree>
    <p:extLst>
      <p:ext uri="{BB962C8B-B14F-4D97-AF65-F5344CB8AC3E}">
        <p14:creationId xmlns:p14="http://schemas.microsoft.com/office/powerpoint/2010/main" val="1984331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5DA42C-4634-D8D9-24BD-9507B015A8D0}"/>
              </a:ext>
            </a:extLst>
          </p:cNvPr>
          <p:cNvSpPr>
            <a:spLocks noGrp="1"/>
          </p:cNvSpPr>
          <p:nvPr>
            <p:ph type="title"/>
          </p:nvPr>
        </p:nvSpPr>
        <p:spPr>
          <a:xfrm>
            <a:off x="5894962" y="479493"/>
            <a:ext cx="5458838" cy="1325563"/>
          </a:xfrm>
        </p:spPr>
        <p:txBody>
          <a:bodyPr>
            <a:normAutofit/>
          </a:bodyPr>
          <a:lstStyle/>
          <a:p>
            <a:pPr algn="ctr"/>
            <a:r>
              <a:rPr lang="en-US" sz="4000" dirty="0"/>
              <a:t>Methods of Lung Isolation</a:t>
            </a: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1679D87-AA71-46EA-A1A9-D3181F34C809}"/>
              </a:ext>
            </a:extLst>
          </p:cNvPr>
          <p:cNvPicPr>
            <a:picLocks noChangeAspect="1"/>
          </p:cNvPicPr>
          <p:nvPr/>
        </p:nvPicPr>
        <p:blipFill>
          <a:blip r:embed="rId2"/>
          <a:stretch>
            <a:fillRect/>
          </a:stretch>
        </p:blipFill>
        <p:spPr>
          <a:xfrm>
            <a:off x="703182" y="1788901"/>
            <a:ext cx="4777381" cy="311045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521936F3-97DB-5D69-1DE1-E518282C1A36}"/>
              </a:ext>
            </a:extLst>
          </p:cNvPr>
          <p:cNvSpPr>
            <a:spLocks noGrp="1"/>
          </p:cNvSpPr>
          <p:nvPr>
            <p:ph idx="1"/>
          </p:nvPr>
        </p:nvSpPr>
        <p:spPr>
          <a:xfrm>
            <a:off x="5894962" y="1984443"/>
            <a:ext cx="5458838" cy="4192520"/>
          </a:xfrm>
        </p:spPr>
        <p:txBody>
          <a:bodyPr>
            <a:normAutofit lnSpcReduction="10000"/>
          </a:bodyPr>
          <a:lstStyle/>
          <a:p>
            <a:r>
              <a:rPr lang="en-US" sz="2000" dirty="0"/>
              <a:t>There are three basic techniques  for lung isolation:</a:t>
            </a:r>
          </a:p>
          <a:p>
            <a:pPr>
              <a:buFont typeface="Wingdings" panose="05000000000000000000" pitchFamily="2" charset="2"/>
              <a:buChar char="ü"/>
            </a:pPr>
            <a:r>
              <a:rPr lang="en-US" sz="2000" dirty="0"/>
              <a:t>Left or right double-lumen tube( gold standard  for lung isolation)</a:t>
            </a:r>
          </a:p>
          <a:p>
            <a:pPr>
              <a:buFont typeface="Wingdings" panose="05000000000000000000" pitchFamily="2" charset="2"/>
              <a:buChar char="ü"/>
            </a:pPr>
            <a:r>
              <a:rPr lang="en-US" sz="2000" dirty="0"/>
              <a:t>Bronchial Blockers</a:t>
            </a:r>
          </a:p>
          <a:p>
            <a:pPr indent="0">
              <a:buFont typeface="Wingdings" panose="05000000000000000000" pitchFamily="2" charset="2"/>
              <a:buChar char="Ø"/>
            </a:pPr>
            <a:r>
              <a:rPr lang="en-US" sz="2000" dirty="0"/>
              <a:t>Arndt</a:t>
            </a:r>
          </a:p>
          <a:p>
            <a:pPr indent="0">
              <a:buFont typeface="Wingdings" panose="05000000000000000000" pitchFamily="2" charset="2"/>
              <a:buChar char="Ø"/>
            </a:pPr>
            <a:r>
              <a:rPr lang="en-US" sz="2000" dirty="0"/>
              <a:t>Fuji</a:t>
            </a:r>
          </a:p>
          <a:p>
            <a:pPr indent="0">
              <a:buFont typeface="Wingdings" panose="05000000000000000000" pitchFamily="2" charset="2"/>
              <a:buChar char="Ø"/>
            </a:pPr>
            <a:r>
              <a:rPr lang="en-US" sz="2000" dirty="0"/>
              <a:t>Cohen</a:t>
            </a:r>
          </a:p>
          <a:p>
            <a:pPr indent="0">
              <a:buFont typeface="Wingdings" panose="05000000000000000000" pitchFamily="2" charset="2"/>
              <a:buChar char="Ø"/>
            </a:pPr>
            <a:r>
              <a:rPr lang="en-US" sz="2000" dirty="0" err="1"/>
              <a:t>Ez</a:t>
            </a:r>
            <a:r>
              <a:rPr lang="en-US" sz="2000" dirty="0"/>
              <a:t> Blocker</a:t>
            </a:r>
          </a:p>
          <a:p>
            <a:pPr indent="0">
              <a:buFont typeface="Wingdings" panose="05000000000000000000" pitchFamily="2" charset="2"/>
              <a:buChar char="Ø"/>
            </a:pPr>
            <a:r>
              <a:rPr lang="en-US" sz="2000" dirty="0" err="1"/>
              <a:t>Univent</a:t>
            </a:r>
            <a:endParaRPr lang="en-US" sz="2000" dirty="0"/>
          </a:p>
          <a:p>
            <a:pPr>
              <a:buFont typeface="Wingdings" panose="05000000000000000000" pitchFamily="2" charset="2"/>
              <a:buChar char="ü"/>
            </a:pPr>
            <a:r>
              <a:rPr lang="en-US" sz="2000" dirty="0"/>
              <a:t>Single lumen endotracheal tube  placed in the mainstem bronchus</a:t>
            </a:r>
          </a:p>
          <a:p>
            <a:pPr marL="0" indent="0">
              <a:buNone/>
            </a:pPr>
            <a:endParaRPr lang="en-US" sz="1700" dirty="0"/>
          </a:p>
        </p:txBody>
      </p:sp>
    </p:spTree>
    <p:extLst>
      <p:ext uri="{BB962C8B-B14F-4D97-AF65-F5344CB8AC3E}">
        <p14:creationId xmlns:p14="http://schemas.microsoft.com/office/powerpoint/2010/main" val="248453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8A6770-E1D1-3B76-F2AF-1046B65B7966}"/>
              </a:ext>
            </a:extLst>
          </p:cNvPr>
          <p:cNvSpPr>
            <a:spLocks noGrp="1"/>
          </p:cNvSpPr>
          <p:nvPr>
            <p:ph type="title"/>
          </p:nvPr>
        </p:nvSpPr>
        <p:spPr>
          <a:xfrm>
            <a:off x="5894962" y="479493"/>
            <a:ext cx="5458838" cy="1325563"/>
          </a:xfrm>
        </p:spPr>
        <p:txBody>
          <a:bodyPr>
            <a:normAutofit/>
          </a:bodyPr>
          <a:lstStyle/>
          <a:p>
            <a:pPr algn="ctr"/>
            <a:r>
              <a:rPr lang="en-US" sz="4000" dirty="0"/>
              <a:t>Double Lumen Endotracheal Tubes(DLT)</a:t>
            </a:r>
          </a:p>
        </p:txBody>
      </p:sp>
      <p:sp>
        <p:nvSpPr>
          <p:cNvPr id="24" name="Freeform: Shape 2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BF794DC-1DB4-945E-AE0E-38FD20E6E91A}"/>
              </a:ext>
            </a:extLst>
          </p:cNvPr>
          <p:cNvPicPr>
            <a:picLocks noChangeAspect="1"/>
          </p:cNvPicPr>
          <p:nvPr/>
        </p:nvPicPr>
        <p:blipFill>
          <a:blip r:embed="rId3"/>
          <a:stretch>
            <a:fillRect/>
          </a:stretch>
        </p:blipFill>
        <p:spPr>
          <a:xfrm>
            <a:off x="375238" y="602146"/>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graphicFrame>
        <p:nvGraphicFramePr>
          <p:cNvPr id="15" name="Content Placeholder 2">
            <a:extLst>
              <a:ext uri="{FF2B5EF4-FFF2-40B4-BE49-F238E27FC236}">
                <a16:creationId xmlns:a16="http://schemas.microsoft.com/office/drawing/2014/main" id="{C52AAEDB-E1B4-03D6-4EFE-B4DD1E78B656}"/>
              </a:ext>
            </a:extLst>
          </p:cNvPr>
          <p:cNvGraphicFramePr>
            <a:graphicFrameLocks noGrp="1"/>
          </p:cNvGraphicFramePr>
          <p:nvPr>
            <p:ph idx="1"/>
            <p:extLst>
              <p:ext uri="{D42A27DB-BD31-4B8C-83A1-F6EECF244321}">
                <p14:modId xmlns:p14="http://schemas.microsoft.com/office/powerpoint/2010/main" val="2744005820"/>
              </p:ext>
            </p:extLst>
          </p:nvPr>
        </p:nvGraphicFramePr>
        <p:xfrm>
          <a:off x="5894962" y="1984443"/>
          <a:ext cx="5458838" cy="4192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0132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Arc 2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4DA1B4-31B3-14BF-7673-A0284ECD3B3E}"/>
              </a:ext>
            </a:extLst>
          </p:cNvPr>
          <p:cNvSpPr>
            <a:spLocks noGrp="1"/>
          </p:cNvSpPr>
          <p:nvPr>
            <p:ph type="title"/>
          </p:nvPr>
        </p:nvSpPr>
        <p:spPr>
          <a:xfrm>
            <a:off x="5894962" y="479493"/>
            <a:ext cx="5458838" cy="1325563"/>
          </a:xfrm>
        </p:spPr>
        <p:txBody>
          <a:bodyPr>
            <a:normAutofit/>
          </a:bodyPr>
          <a:lstStyle/>
          <a:p>
            <a:pPr algn="ctr"/>
            <a:r>
              <a:rPr lang="en-US" sz="4000" dirty="0"/>
              <a:t>Guidelines for DLT Sizes in Adults</a:t>
            </a:r>
          </a:p>
        </p:txBody>
      </p:sp>
      <p:sp>
        <p:nvSpPr>
          <p:cNvPr id="26" name="Freeform: Shape 2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Content Placeholder 2">
            <a:extLst>
              <a:ext uri="{FF2B5EF4-FFF2-40B4-BE49-F238E27FC236}">
                <a16:creationId xmlns:a16="http://schemas.microsoft.com/office/drawing/2014/main" id="{D0E5AD61-B845-370B-84EB-9838949BB7D3}"/>
              </a:ext>
            </a:extLst>
          </p:cNvPr>
          <p:cNvPicPr>
            <a:picLocks noGrp="1" noChangeAspect="1"/>
          </p:cNvPicPr>
          <p:nvPr>
            <p:ph idx="1"/>
          </p:nvPr>
        </p:nvPicPr>
        <p:blipFill>
          <a:blip r:embed="rId3"/>
          <a:stretch>
            <a:fillRect/>
          </a:stretch>
        </p:blipFill>
        <p:spPr>
          <a:xfrm>
            <a:off x="5842257" y="1857371"/>
            <a:ext cx="4985057" cy="4985057"/>
          </a:xfrm>
          <a:prstGeom prst="rect">
            <a:avLst/>
          </a:prstGeom>
        </p:spPr>
      </p:pic>
      <p:graphicFrame>
        <p:nvGraphicFramePr>
          <p:cNvPr id="17" name="Content Placeholder 3">
            <a:extLst>
              <a:ext uri="{FF2B5EF4-FFF2-40B4-BE49-F238E27FC236}">
                <a16:creationId xmlns:a16="http://schemas.microsoft.com/office/drawing/2014/main" id="{133D6DD6-EEF2-9A62-9B29-ECBAFBF9DCF9}"/>
              </a:ext>
            </a:extLst>
          </p:cNvPr>
          <p:cNvGraphicFramePr>
            <a:graphicFrameLocks/>
          </p:cNvGraphicFramePr>
          <p:nvPr>
            <p:extLst>
              <p:ext uri="{D42A27DB-BD31-4B8C-83A1-F6EECF244321}">
                <p14:modId xmlns:p14="http://schemas.microsoft.com/office/powerpoint/2010/main" val="3079922360"/>
              </p:ext>
            </p:extLst>
          </p:nvPr>
        </p:nvGraphicFramePr>
        <p:xfrm>
          <a:off x="95857" y="479493"/>
          <a:ext cx="5521681" cy="4541497"/>
        </p:xfrm>
        <a:graphic>
          <a:graphicData uri="http://schemas.openxmlformats.org/drawingml/2006/table">
            <a:tbl>
              <a:tblPr firstRow="1" bandRow="1">
                <a:tableStyleId>{5C22544A-7EE6-4342-B048-85BDC9FD1C3A}</a:tableStyleId>
              </a:tblPr>
              <a:tblGrid>
                <a:gridCol w="1097824">
                  <a:extLst>
                    <a:ext uri="{9D8B030D-6E8A-4147-A177-3AD203B41FA5}">
                      <a16:colId xmlns:a16="http://schemas.microsoft.com/office/drawing/2014/main" val="1332147057"/>
                    </a:ext>
                  </a:extLst>
                </a:gridCol>
                <a:gridCol w="1480291">
                  <a:extLst>
                    <a:ext uri="{9D8B030D-6E8A-4147-A177-3AD203B41FA5}">
                      <a16:colId xmlns:a16="http://schemas.microsoft.com/office/drawing/2014/main" val="1320832832"/>
                    </a:ext>
                  </a:extLst>
                </a:gridCol>
                <a:gridCol w="1589915">
                  <a:extLst>
                    <a:ext uri="{9D8B030D-6E8A-4147-A177-3AD203B41FA5}">
                      <a16:colId xmlns:a16="http://schemas.microsoft.com/office/drawing/2014/main" val="4078430594"/>
                    </a:ext>
                  </a:extLst>
                </a:gridCol>
                <a:gridCol w="1353651">
                  <a:extLst>
                    <a:ext uri="{9D8B030D-6E8A-4147-A177-3AD203B41FA5}">
                      <a16:colId xmlns:a16="http://schemas.microsoft.com/office/drawing/2014/main" val="2146073433"/>
                    </a:ext>
                  </a:extLst>
                </a:gridCol>
              </a:tblGrid>
              <a:tr h="1032363">
                <a:tc>
                  <a:txBody>
                    <a:bodyPr/>
                    <a:lstStyle/>
                    <a:p>
                      <a:pPr algn="ctr"/>
                      <a:r>
                        <a:rPr lang="en-US" sz="2000"/>
                        <a:t>Gender</a:t>
                      </a:r>
                    </a:p>
                  </a:txBody>
                  <a:tcPr marL="82035" marR="82035" marT="41018" marB="41018"/>
                </a:tc>
                <a:tc>
                  <a:txBody>
                    <a:bodyPr/>
                    <a:lstStyle/>
                    <a:p>
                      <a:pPr algn="ctr"/>
                      <a:r>
                        <a:rPr lang="en-US" sz="2000" dirty="0"/>
                        <a:t>Height(m)</a:t>
                      </a:r>
                    </a:p>
                  </a:txBody>
                  <a:tcPr marL="82035" marR="82035" marT="41018" marB="41018"/>
                </a:tc>
                <a:tc>
                  <a:txBody>
                    <a:bodyPr/>
                    <a:lstStyle/>
                    <a:p>
                      <a:pPr algn="ctr"/>
                      <a:r>
                        <a:rPr lang="en-US" sz="2000"/>
                        <a:t>Size (Fr)</a:t>
                      </a:r>
                    </a:p>
                  </a:txBody>
                  <a:tcPr marL="82035" marR="82035" marT="41018" marB="41018"/>
                </a:tc>
                <a:tc>
                  <a:txBody>
                    <a:bodyPr/>
                    <a:lstStyle/>
                    <a:p>
                      <a:pPr algn="ctr"/>
                      <a:r>
                        <a:rPr lang="en-US" sz="2000" dirty="0"/>
                        <a:t>Insertion Depth (cm)</a:t>
                      </a:r>
                    </a:p>
                  </a:txBody>
                  <a:tcPr marL="82035" marR="82035" marT="41018" marB="41018"/>
                </a:tc>
                <a:extLst>
                  <a:ext uri="{0D108BD9-81ED-4DB2-BD59-A6C34878D82A}">
                    <a16:rowId xmlns:a16="http://schemas.microsoft.com/office/drawing/2014/main" val="1348291217"/>
                  </a:ext>
                </a:extLst>
              </a:tr>
              <a:tr h="1348153">
                <a:tc>
                  <a:txBody>
                    <a:bodyPr/>
                    <a:lstStyle/>
                    <a:p>
                      <a:r>
                        <a:rPr lang="en-US" sz="2000" dirty="0"/>
                        <a:t>Female</a:t>
                      </a:r>
                    </a:p>
                  </a:txBody>
                  <a:tcPr marL="82035" marR="82035" marT="41018" marB="41018"/>
                </a:tc>
                <a:tc>
                  <a:txBody>
                    <a:bodyPr/>
                    <a:lstStyle/>
                    <a:p>
                      <a:pPr algn="ctr"/>
                      <a:r>
                        <a:rPr lang="en-US" sz="2000"/>
                        <a:t>&lt;1.6 (63 in)</a:t>
                      </a:r>
                    </a:p>
                  </a:txBody>
                  <a:tcPr marL="82035" marR="82035" marT="41018" marB="41018"/>
                </a:tc>
                <a:tc>
                  <a:txBody>
                    <a:bodyPr/>
                    <a:lstStyle/>
                    <a:p>
                      <a:pPr algn="ctr"/>
                      <a:r>
                        <a:rPr lang="en-US" sz="2000" dirty="0"/>
                        <a:t>35</a:t>
                      </a:r>
                    </a:p>
                    <a:p>
                      <a:pPr algn="ctr"/>
                      <a:r>
                        <a:rPr lang="en-US" sz="2000" dirty="0"/>
                        <a:t>(Possibly 32 Fr if &lt;1.5 m)</a:t>
                      </a:r>
                    </a:p>
                    <a:p>
                      <a:pPr algn="ctr"/>
                      <a:endParaRPr lang="en-US" sz="2000" dirty="0"/>
                    </a:p>
                  </a:txBody>
                  <a:tcPr marL="82035" marR="82035" marT="41018" marB="41018"/>
                </a:tc>
                <a:tc>
                  <a:txBody>
                    <a:bodyPr/>
                    <a:lstStyle/>
                    <a:p>
                      <a:pPr algn="ctr"/>
                      <a:r>
                        <a:rPr lang="en-US" sz="2000" dirty="0"/>
                        <a:t>27</a:t>
                      </a:r>
                    </a:p>
                  </a:txBody>
                  <a:tcPr marL="82035" marR="82035" marT="41018" marB="41018"/>
                </a:tc>
                <a:extLst>
                  <a:ext uri="{0D108BD9-81ED-4DB2-BD59-A6C34878D82A}">
                    <a16:rowId xmlns:a16="http://schemas.microsoft.com/office/drawing/2014/main" val="140250921"/>
                  </a:ext>
                </a:extLst>
              </a:tr>
              <a:tr h="716574">
                <a:tc>
                  <a:txBody>
                    <a:bodyPr/>
                    <a:lstStyle/>
                    <a:p>
                      <a:r>
                        <a:rPr lang="en-US" sz="2000"/>
                        <a:t>Female</a:t>
                      </a:r>
                    </a:p>
                  </a:txBody>
                  <a:tcPr marL="82035" marR="82035" marT="41018" marB="41018"/>
                </a:tc>
                <a:tc>
                  <a:txBody>
                    <a:bodyPr/>
                    <a:lstStyle/>
                    <a:p>
                      <a:pPr algn="ctr"/>
                      <a:r>
                        <a:rPr lang="en-US" sz="2000"/>
                        <a:t>&gt;1.6</a:t>
                      </a:r>
                    </a:p>
                  </a:txBody>
                  <a:tcPr marL="82035" marR="82035" marT="41018" marB="41018"/>
                </a:tc>
                <a:tc>
                  <a:txBody>
                    <a:bodyPr/>
                    <a:lstStyle/>
                    <a:p>
                      <a:pPr algn="ctr"/>
                      <a:r>
                        <a:rPr lang="en-US" sz="2000"/>
                        <a:t>37</a:t>
                      </a:r>
                    </a:p>
                    <a:p>
                      <a:pPr algn="ctr"/>
                      <a:endParaRPr lang="en-US" sz="2000"/>
                    </a:p>
                  </a:txBody>
                  <a:tcPr marL="82035" marR="82035" marT="41018" marB="41018"/>
                </a:tc>
                <a:tc>
                  <a:txBody>
                    <a:bodyPr/>
                    <a:lstStyle/>
                    <a:p>
                      <a:pPr algn="ctr"/>
                      <a:r>
                        <a:rPr lang="en-US" sz="2000"/>
                        <a:t>27</a:t>
                      </a:r>
                    </a:p>
                  </a:txBody>
                  <a:tcPr marL="82035" marR="82035" marT="41018" marB="41018"/>
                </a:tc>
                <a:extLst>
                  <a:ext uri="{0D108BD9-81ED-4DB2-BD59-A6C34878D82A}">
                    <a16:rowId xmlns:a16="http://schemas.microsoft.com/office/drawing/2014/main" val="1582362689"/>
                  </a:ext>
                </a:extLst>
              </a:tr>
              <a:tr h="1032363">
                <a:tc>
                  <a:txBody>
                    <a:bodyPr/>
                    <a:lstStyle/>
                    <a:p>
                      <a:r>
                        <a:rPr lang="en-US" sz="2000"/>
                        <a:t>Male</a:t>
                      </a:r>
                    </a:p>
                  </a:txBody>
                  <a:tcPr marL="82035" marR="82035" marT="41018" marB="41018"/>
                </a:tc>
                <a:tc>
                  <a:txBody>
                    <a:bodyPr/>
                    <a:lstStyle/>
                    <a:p>
                      <a:pPr algn="ctr"/>
                      <a:r>
                        <a:rPr lang="en-US" sz="2000"/>
                        <a:t>&lt;1.7 (67 in)</a:t>
                      </a:r>
                    </a:p>
                  </a:txBody>
                  <a:tcPr marL="82035" marR="82035" marT="41018" marB="41018"/>
                </a:tc>
                <a:tc>
                  <a:txBody>
                    <a:bodyPr/>
                    <a:lstStyle/>
                    <a:p>
                      <a:pPr algn="ctr"/>
                      <a:r>
                        <a:rPr lang="en-US" sz="2000" dirty="0"/>
                        <a:t>39</a:t>
                      </a:r>
                    </a:p>
                    <a:p>
                      <a:pPr algn="ctr"/>
                      <a:r>
                        <a:rPr lang="en-US" sz="2000" dirty="0"/>
                        <a:t>(Possibly 37 Fr if &lt;1.6 m)</a:t>
                      </a:r>
                    </a:p>
                  </a:txBody>
                  <a:tcPr marL="82035" marR="82035" marT="41018" marB="41018"/>
                </a:tc>
                <a:tc>
                  <a:txBody>
                    <a:bodyPr/>
                    <a:lstStyle/>
                    <a:p>
                      <a:pPr algn="ctr"/>
                      <a:r>
                        <a:rPr lang="en-US" sz="2000"/>
                        <a:t>29</a:t>
                      </a:r>
                    </a:p>
                  </a:txBody>
                  <a:tcPr marL="82035" marR="82035" marT="41018" marB="41018"/>
                </a:tc>
                <a:extLst>
                  <a:ext uri="{0D108BD9-81ED-4DB2-BD59-A6C34878D82A}">
                    <a16:rowId xmlns:a16="http://schemas.microsoft.com/office/drawing/2014/main" val="761867878"/>
                  </a:ext>
                </a:extLst>
              </a:tr>
              <a:tr h="412044">
                <a:tc>
                  <a:txBody>
                    <a:bodyPr/>
                    <a:lstStyle/>
                    <a:p>
                      <a:r>
                        <a:rPr lang="en-US" sz="2000"/>
                        <a:t>Male</a:t>
                      </a:r>
                    </a:p>
                  </a:txBody>
                  <a:tcPr marL="82035" marR="82035" marT="41018" marB="41018"/>
                </a:tc>
                <a:tc>
                  <a:txBody>
                    <a:bodyPr/>
                    <a:lstStyle/>
                    <a:p>
                      <a:pPr algn="ctr"/>
                      <a:r>
                        <a:rPr lang="en-US" sz="2000" dirty="0"/>
                        <a:t>&gt;1.7</a:t>
                      </a:r>
                    </a:p>
                  </a:txBody>
                  <a:tcPr marL="82035" marR="82035" marT="41018" marB="41018"/>
                </a:tc>
                <a:tc>
                  <a:txBody>
                    <a:bodyPr/>
                    <a:lstStyle/>
                    <a:p>
                      <a:pPr algn="ctr"/>
                      <a:r>
                        <a:rPr lang="en-US" sz="2000" dirty="0"/>
                        <a:t> 41</a:t>
                      </a:r>
                    </a:p>
                  </a:txBody>
                  <a:tcPr marL="82035" marR="82035" marT="41018" marB="41018"/>
                </a:tc>
                <a:tc>
                  <a:txBody>
                    <a:bodyPr/>
                    <a:lstStyle/>
                    <a:p>
                      <a:pPr algn="ctr"/>
                      <a:r>
                        <a:rPr lang="en-US" sz="2000" dirty="0"/>
                        <a:t>29</a:t>
                      </a:r>
                    </a:p>
                  </a:txBody>
                  <a:tcPr marL="82035" marR="82035" marT="41018" marB="41018"/>
                </a:tc>
                <a:extLst>
                  <a:ext uri="{0D108BD9-81ED-4DB2-BD59-A6C34878D82A}">
                    <a16:rowId xmlns:a16="http://schemas.microsoft.com/office/drawing/2014/main" val="3947368034"/>
                  </a:ext>
                </a:extLst>
              </a:tr>
            </a:tbl>
          </a:graphicData>
        </a:graphic>
      </p:graphicFrame>
    </p:spTree>
    <p:extLst>
      <p:ext uri="{BB962C8B-B14F-4D97-AF65-F5344CB8AC3E}">
        <p14:creationId xmlns:p14="http://schemas.microsoft.com/office/powerpoint/2010/main" val="335120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AB0CD6-22B3-44B2-EA0F-AB27829F1642}"/>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7C59BEC-C4CC-4741-B975-08C543178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c 25">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7C3F14-8EB6-26FD-FEE8-1656168D7B65}"/>
              </a:ext>
            </a:extLst>
          </p:cNvPr>
          <p:cNvSpPr>
            <a:spLocks noGrp="1"/>
          </p:cNvSpPr>
          <p:nvPr>
            <p:ph type="title"/>
          </p:nvPr>
        </p:nvSpPr>
        <p:spPr>
          <a:xfrm>
            <a:off x="973761" y="372543"/>
            <a:ext cx="10515600" cy="1325563"/>
          </a:xfrm>
        </p:spPr>
        <p:txBody>
          <a:bodyPr vert="horz" lIns="91440" tIns="45720" rIns="91440" bIns="45720" rtlCol="0" anchor="ctr">
            <a:normAutofit/>
          </a:bodyPr>
          <a:lstStyle/>
          <a:p>
            <a:pPr algn="ctr"/>
            <a:r>
              <a:rPr lang="en-US" sz="4000" kern="1200" dirty="0">
                <a:solidFill>
                  <a:schemeClr val="tx1"/>
                </a:solidFill>
                <a:latin typeface="+mj-lt"/>
                <a:ea typeface="+mj-ea"/>
                <a:cs typeface="+mj-cs"/>
              </a:rPr>
              <a:t>Guidelines for DLT Sizes in Children</a:t>
            </a:r>
          </a:p>
        </p:txBody>
      </p:sp>
      <p:sp>
        <p:nvSpPr>
          <p:cNvPr id="7" name="TextBox 6">
            <a:extLst>
              <a:ext uri="{FF2B5EF4-FFF2-40B4-BE49-F238E27FC236}">
                <a16:creationId xmlns:a16="http://schemas.microsoft.com/office/drawing/2014/main" id="{A2008C68-9034-1B17-CC85-E89EF554D373}"/>
              </a:ext>
            </a:extLst>
          </p:cNvPr>
          <p:cNvSpPr txBox="1"/>
          <p:nvPr/>
        </p:nvSpPr>
        <p:spPr>
          <a:xfrm>
            <a:off x="467717" y="2671928"/>
            <a:ext cx="5393361" cy="435133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dirty="0"/>
              <a:t>The pediatric airway is narrow</a:t>
            </a:r>
          </a:p>
          <a:p>
            <a:pPr marL="342900" indent="-228600">
              <a:lnSpc>
                <a:spcPct val="90000"/>
              </a:lnSpc>
              <a:spcAft>
                <a:spcPts val="600"/>
              </a:spcAft>
              <a:buFont typeface="Arial" panose="020B0604020202020204" pitchFamily="34" charset="0"/>
              <a:buChar char="•"/>
            </a:pPr>
            <a:r>
              <a:rPr lang="en-US" sz="2000" dirty="0"/>
              <a:t>Inserting a DLT in a narrow airway would make the resistance to airflow very high.</a:t>
            </a:r>
          </a:p>
          <a:p>
            <a:pPr marL="342900" indent="-228600">
              <a:lnSpc>
                <a:spcPct val="90000"/>
              </a:lnSpc>
              <a:spcAft>
                <a:spcPts val="600"/>
              </a:spcAft>
              <a:buFont typeface="Arial" panose="020B0604020202020204" pitchFamily="34" charset="0"/>
              <a:buChar char="•"/>
            </a:pPr>
            <a:r>
              <a:rPr lang="en-US" sz="2000" dirty="0"/>
              <a:t>Children under 8 years who require lung isolation would need:</a:t>
            </a:r>
          </a:p>
          <a:p>
            <a:pPr marL="457200" indent="4763">
              <a:lnSpc>
                <a:spcPct val="90000"/>
              </a:lnSpc>
              <a:spcAft>
                <a:spcPts val="600"/>
              </a:spcAft>
              <a:buFont typeface="Wingdings" panose="05000000000000000000" pitchFamily="2" charset="2"/>
              <a:buChar char="ü"/>
            </a:pPr>
            <a:r>
              <a:rPr lang="en-US" sz="2000" dirty="0"/>
              <a:t>Bronchial blocker</a:t>
            </a:r>
          </a:p>
          <a:p>
            <a:pPr marL="457200" indent="4763">
              <a:lnSpc>
                <a:spcPct val="90000"/>
              </a:lnSpc>
              <a:spcAft>
                <a:spcPts val="600"/>
              </a:spcAft>
              <a:buFont typeface="Wingdings" panose="05000000000000000000" pitchFamily="2" charset="2"/>
              <a:buChar char="ü"/>
            </a:pPr>
            <a:r>
              <a:rPr lang="en-US" sz="2000" dirty="0"/>
              <a:t>Single lumen endotracheal tube advanced to the mainstem   bronchus</a:t>
            </a:r>
          </a:p>
        </p:txBody>
      </p:sp>
      <p:sp>
        <p:nvSpPr>
          <p:cNvPr id="27" name="Oval 26">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77008" y="5228027"/>
            <a:ext cx="1107241"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 name="Content Placeholder 4">
            <a:extLst>
              <a:ext uri="{FF2B5EF4-FFF2-40B4-BE49-F238E27FC236}">
                <a16:creationId xmlns:a16="http://schemas.microsoft.com/office/drawing/2014/main" id="{23F5C4EF-1616-82BE-9731-A5A0F3BF708A}"/>
              </a:ext>
            </a:extLst>
          </p:cNvPr>
          <p:cNvGraphicFramePr>
            <a:graphicFrameLocks noGrp="1"/>
          </p:cNvGraphicFramePr>
          <p:nvPr>
            <p:ph idx="1"/>
            <p:extLst>
              <p:ext uri="{D42A27DB-BD31-4B8C-83A1-F6EECF244321}">
                <p14:modId xmlns:p14="http://schemas.microsoft.com/office/powerpoint/2010/main" val="778536276"/>
              </p:ext>
            </p:extLst>
          </p:nvPr>
        </p:nvGraphicFramePr>
        <p:xfrm>
          <a:off x="6231561" y="4489870"/>
          <a:ext cx="4221598" cy="1852359"/>
        </p:xfrm>
        <a:graphic>
          <a:graphicData uri="http://schemas.openxmlformats.org/drawingml/2006/table">
            <a:tbl>
              <a:tblPr firstRow="1" bandRow="1">
                <a:tableStyleId>{8799B23B-EC83-4686-B30A-512413B5E67A}</a:tableStyleId>
              </a:tblPr>
              <a:tblGrid>
                <a:gridCol w="2393408">
                  <a:extLst>
                    <a:ext uri="{9D8B030D-6E8A-4147-A177-3AD203B41FA5}">
                      <a16:colId xmlns:a16="http://schemas.microsoft.com/office/drawing/2014/main" val="926296417"/>
                    </a:ext>
                  </a:extLst>
                </a:gridCol>
                <a:gridCol w="1828190">
                  <a:extLst>
                    <a:ext uri="{9D8B030D-6E8A-4147-A177-3AD203B41FA5}">
                      <a16:colId xmlns:a16="http://schemas.microsoft.com/office/drawing/2014/main" val="3694723856"/>
                    </a:ext>
                  </a:extLst>
                </a:gridCol>
              </a:tblGrid>
              <a:tr h="617453">
                <a:tc>
                  <a:txBody>
                    <a:bodyPr/>
                    <a:lstStyle/>
                    <a:p>
                      <a:pPr algn="ctr"/>
                      <a:r>
                        <a:rPr lang="en-US" sz="2000" dirty="0"/>
                        <a:t>Age ( years)</a:t>
                      </a:r>
                    </a:p>
                  </a:txBody>
                  <a:tcPr marL="140330" marR="140330" marT="70165" marB="70165"/>
                </a:tc>
                <a:tc>
                  <a:txBody>
                    <a:bodyPr/>
                    <a:lstStyle/>
                    <a:p>
                      <a:pPr algn="ctr"/>
                      <a:r>
                        <a:rPr lang="en-US" sz="2000"/>
                        <a:t>Size (Fr)</a:t>
                      </a:r>
                    </a:p>
                  </a:txBody>
                  <a:tcPr marL="140330" marR="140330" marT="70165" marB="70165"/>
                </a:tc>
                <a:extLst>
                  <a:ext uri="{0D108BD9-81ED-4DB2-BD59-A6C34878D82A}">
                    <a16:rowId xmlns:a16="http://schemas.microsoft.com/office/drawing/2014/main" val="380099272"/>
                  </a:ext>
                </a:extLst>
              </a:tr>
              <a:tr h="617453">
                <a:tc>
                  <a:txBody>
                    <a:bodyPr/>
                    <a:lstStyle/>
                    <a:p>
                      <a:pPr algn="ctr"/>
                      <a:r>
                        <a:rPr lang="en-US" sz="2000" dirty="0"/>
                        <a:t> 8-9 </a:t>
                      </a:r>
                    </a:p>
                  </a:txBody>
                  <a:tcPr marL="140330" marR="140330" marT="70165" marB="70165"/>
                </a:tc>
                <a:tc>
                  <a:txBody>
                    <a:bodyPr/>
                    <a:lstStyle/>
                    <a:p>
                      <a:pPr algn="ctr"/>
                      <a:r>
                        <a:rPr lang="en-US" sz="2000" dirty="0"/>
                        <a:t>26</a:t>
                      </a:r>
                    </a:p>
                  </a:txBody>
                  <a:tcPr marL="140330" marR="140330" marT="70165" marB="70165"/>
                </a:tc>
                <a:extLst>
                  <a:ext uri="{0D108BD9-81ED-4DB2-BD59-A6C34878D82A}">
                    <a16:rowId xmlns:a16="http://schemas.microsoft.com/office/drawing/2014/main" val="2939105454"/>
                  </a:ext>
                </a:extLst>
              </a:tr>
              <a:tr h="617453">
                <a:tc>
                  <a:txBody>
                    <a:bodyPr/>
                    <a:lstStyle/>
                    <a:p>
                      <a:pPr algn="ctr"/>
                      <a:r>
                        <a:rPr lang="en-US" sz="2000" dirty="0"/>
                        <a:t>&gt; 10</a:t>
                      </a:r>
                    </a:p>
                  </a:txBody>
                  <a:tcPr marL="140330" marR="140330" marT="70165" marB="70165"/>
                </a:tc>
                <a:tc>
                  <a:txBody>
                    <a:bodyPr/>
                    <a:lstStyle/>
                    <a:p>
                      <a:pPr algn="ctr"/>
                      <a:r>
                        <a:rPr lang="en-US" sz="2000" dirty="0"/>
                        <a:t>28 or 32</a:t>
                      </a:r>
                    </a:p>
                  </a:txBody>
                  <a:tcPr marL="140330" marR="140330" marT="70165" marB="70165"/>
                </a:tc>
                <a:extLst>
                  <a:ext uri="{0D108BD9-81ED-4DB2-BD59-A6C34878D82A}">
                    <a16:rowId xmlns:a16="http://schemas.microsoft.com/office/drawing/2014/main" val="4282175680"/>
                  </a:ext>
                </a:extLst>
              </a:tr>
            </a:tbl>
          </a:graphicData>
        </a:graphic>
      </p:graphicFrame>
      <p:pic>
        <p:nvPicPr>
          <p:cNvPr id="10" name="Picture 9">
            <a:extLst>
              <a:ext uri="{FF2B5EF4-FFF2-40B4-BE49-F238E27FC236}">
                <a16:creationId xmlns:a16="http://schemas.microsoft.com/office/drawing/2014/main" id="{8C1F4DD9-FF10-78F1-D8DF-05D56CA901FA}"/>
              </a:ext>
            </a:extLst>
          </p:cNvPr>
          <p:cNvPicPr>
            <a:picLocks noChangeAspect="1"/>
          </p:cNvPicPr>
          <p:nvPr/>
        </p:nvPicPr>
        <p:blipFill>
          <a:blip r:embed="rId3"/>
          <a:stretch>
            <a:fillRect/>
          </a:stretch>
        </p:blipFill>
        <p:spPr>
          <a:xfrm>
            <a:off x="7418111" y="1484523"/>
            <a:ext cx="3093519" cy="2836268"/>
          </a:xfrm>
          <a:prstGeom prst="rect">
            <a:avLst/>
          </a:prstGeom>
        </p:spPr>
      </p:pic>
    </p:spTree>
    <p:extLst>
      <p:ext uri="{BB962C8B-B14F-4D97-AF65-F5344CB8AC3E}">
        <p14:creationId xmlns:p14="http://schemas.microsoft.com/office/powerpoint/2010/main" val="78331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135A26D-9D47-467E-91F1-31149BF0D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27E66E-FE3E-C9D2-F605-27CF35C9DE4F}"/>
              </a:ext>
            </a:extLst>
          </p:cNvPr>
          <p:cNvSpPr>
            <a:spLocks noGrp="1"/>
          </p:cNvSpPr>
          <p:nvPr>
            <p:ph type="title"/>
          </p:nvPr>
        </p:nvSpPr>
        <p:spPr>
          <a:xfrm>
            <a:off x="838201" y="365125"/>
            <a:ext cx="5393360" cy="1325563"/>
          </a:xfrm>
        </p:spPr>
        <p:txBody>
          <a:bodyPr>
            <a:normAutofit/>
          </a:bodyPr>
          <a:lstStyle/>
          <a:p>
            <a:pPr algn="ctr"/>
            <a:r>
              <a:rPr lang="en-US" sz="4000" dirty="0"/>
              <a:t>Bronchial Blockers</a:t>
            </a:r>
          </a:p>
        </p:txBody>
      </p:sp>
      <p:sp>
        <p:nvSpPr>
          <p:cNvPr id="24" name="Freeform: Shape 23">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19333" y="0"/>
            <a:ext cx="842502"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1FE6624-BBC6-B0F8-105D-2EF09EFC5F1A}"/>
              </a:ext>
            </a:extLst>
          </p:cNvPr>
          <p:cNvSpPr>
            <a:spLocks noGrp="1"/>
          </p:cNvSpPr>
          <p:nvPr>
            <p:ph idx="1"/>
          </p:nvPr>
        </p:nvSpPr>
        <p:spPr>
          <a:xfrm>
            <a:off x="521548" y="2250967"/>
            <a:ext cx="5393361" cy="4351338"/>
          </a:xfrm>
        </p:spPr>
        <p:txBody>
          <a:bodyPr>
            <a:normAutofit/>
          </a:bodyPr>
          <a:lstStyle/>
          <a:p>
            <a:r>
              <a:rPr lang="en-US" sz="2000" dirty="0"/>
              <a:t>Can be placed in either bronchus to achieve complete isolation of the lung.</a:t>
            </a:r>
          </a:p>
          <a:p>
            <a:r>
              <a:rPr lang="en-US" sz="2000" dirty="0"/>
              <a:t>Can also be used  for selective  lobar blockade on the surgical side.</a:t>
            </a:r>
          </a:p>
          <a:p>
            <a:r>
              <a:rPr lang="en-US" sz="2000" dirty="0"/>
              <a:t>Bronchial blockers  have a high-volume, low-pressure ballon at the tip.</a:t>
            </a:r>
          </a:p>
          <a:p>
            <a:r>
              <a:rPr lang="en-US" sz="2000" dirty="0"/>
              <a:t>Can be used to apply CPAP or suction to assist lung collapse</a:t>
            </a:r>
          </a:p>
        </p:txBody>
      </p:sp>
      <p:sp>
        <p:nvSpPr>
          <p:cNvPr id="26" name="Oval 25">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0791" y="1327365"/>
            <a:ext cx="610857" cy="61085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9536"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D39941B-510A-5694-D444-8402363B4CD1}"/>
              </a:ext>
            </a:extLst>
          </p:cNvPr>
          <p:cNvPicPr>
            <a:picLocks noChangeAspect="1"/>
          </p:cNvPicPr>
          <p:nvPr/>
        </p:nvPicPr>
        <p:blipFill>
          <a:blip r:embed="rId2"/>
          <a:stretch>
            <a:fillRect/>
          </a:stretch>
        </p:blipFill>
        <p:spPr>
          <a:xfrm>
            <a:off x="6286955" y="2862758"/>
            <a:ext cx="2533422" cy="1957068"/>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pic>
        <p:nvPicPr>
          <p:cNvPr id="5" name="Picture 4">
            <a:extLst>
              <a:ext uri="{FF2B5EF4-FFF2-40B4-BE49-F238E27FC236}">
                <a16:creationId xmlns:a16="http://schemas.microsoft.com/office/drawing/2014/main" id="{6706AD0A-7C06-60E3-2E07-8CE44D720813}"/>
              </a:ext>
            </a:extLst>
          </p:cNvPr>
          <p:cNvPicPr>
            <a:picLocks noChangeAspect="1"/>
          </p:cNvPicPr>
          <p:nvPr/>
        </p:nvPicPr>
        <p:blipFill>
          <a:blip r:embed="rId3"/>
          <a:stretch>
            <a:fillRect/>
          </a:stretch>
        </p:blipFill>
        <p:spPr>
          <a:xfrm>
            <a:off x="8820377" y="911114"/>
            <a:ext cx="2533422" cy="1691059"/>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8" name="Picture 7">
            <a:extLst>
              <a:ext uri="{FF2B5EF4-FFF2-40B4-BE49-F238E27FC236}">
                <a16:creationId xmlns:a16="http://schemas.microsoft.com/office/drawing/2014/main" id="{90546D36-E92C-AFFE-84FE-8D91F9DCFFEE}"/>
              </a:ext>
            </a:extLst>
          </p:cNvPr>
          <p:cNvPicPr>
            <a:picLocks noChangeAspect="1"/>
          </p:cNvPicPr>
          <p:nvPr/>
        </p:nvPicPr>
        <p:blipFill>
          <a:blip r:embed="rId4"/>
          <a:stretch>
            <a:fillRect/>
          </a:stretch>
        </p:blipFill>
        <p:spPr>
          <a:xfrm>
            <a:off x="9237953" y="4359625"/>
            <a:ext cx="2533423" cy="1691059"/>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sp>
        <p:nvSpPr>
          <p:cNvPr id="30" name="Arc 29">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76147" y="5530635"/>
            <a:ext cx="3939038" cy="3939038"/>
          </a:xfrm>
          <a:prstGeom prst="arc">
            <a:avLst>
              <a:gd name="adj1" fmla="val 16200000"/>
              <a:gd name="adj2" fmla="val 20354996"/>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9536" y="6066084"/>
            <a:ext cx="1913062" cy="791916"/>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51093"/>
      </p:ext>
    </p:extLst>
  </p:cSld>
  <p:clrMapOvr>
    <a:masterClrMapping/>
  </p:clrMapOvr>
</p:sld>
</file>

<file path=ppt/theme/theme1.xml><?xml version="1.0" encoding="utf-8"?>
<a:theme xmlns:a="http://schemas.openxmlformats.org/drawingml/2006/main" name="ShapesVTI">
  <a:themeElements>
    <a:clrScheme name="Office">
      <a:dk1>
        <a:srgbClr val="000000"/>
      </a:dk1>
      <a:lt1>
        <a:srgbClr val="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412</TotalTime>
  <Words>858</Words>
  <Application>Microsoft Office PowerPoint</Application>
  <PresentationFormat>Widescreen</PresentationFormat>
  <Paragraphs>124</Paragraphs>
  <Slides>16</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Arial</vt:lpstr>
      <vt:lpstr>Avenir Next LT Pro</vt:lpstr>
      <vt:lpstr>Calibri</vt:lpstr>
      <vt:lpstr>Tw Cen MT</vt:lpstr>
      <vt:lpstr>Wingdings</vt:lpstr>
      <vt:lpstr>ShapesVTI</vt:lpstr>
      <vt:lpstr>PowerPoint Presentation</vt:lpstr>
      <vt:lpstr>OBJECTIVES</vt:lpstr>
      <vt:lpstr>Indications for One Lung Ventilation</vt:lpstr>
      <vt:lpstr>PowerPoint Presentation</vt:lpstr>
      <vt:lpstr>Methods of Lung Isolation</vt:lpstr>
      <vt:lpstr>Double Lumen Endotracheal Tubes(DLT)</vt:lpstr>
      <vt:lpstr>Guidelines for DLT Sizes in Adults</vt:lpstr>
      <vt:lpstr>Guidelines for DLT Sizes in Children</vt:lpstr>
      <vt:lpstr>Bronchial Blockers</vt:lpstr>
      <vt:lpstr>Indications for a Bronchial Blocker</vt:lpstr>
      <vt:lpstr>PowerPoint Presentation</vt:lpstr>
      <vt:lpstr>Essential monitoring During One lung Ventilation</vt:lpstr>
      <vt:lpstr>Management of Hypoxia  during OLV</vt:lpstr>
      <vt:lpstr>Algorithm of treating hypoxemia during OLV</vt:lpstr>
      <vt:lpstr>Complications of OLV</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Odhiambo,Jacqueline A</dc:creator>
  <cp:lastModifiedBy>Odhiambo,Jacqueline A</cp:lastModifiedBy>
  <cp:revision>5</cp:revision>
  <dcterms:created xsi:type="dcterms:W3CDTF">2025-05-23T01:32:23Z</dcterms:created>
  <dcterms:modified xsi:type="dcterms:W3CDTF">2025-05-23T19:13:11Z</dcterms:modified>
</cp:coreProperties>
</file>